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media/image6.jpg" ContentType="image/jpg"/>
  <Override PartName="/ppt/media/image9.jpg" ContentType="image/jpg"/>
  <Override PartName="/ppt/media/image11.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30.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media/image40.jpg" ContentType="image/jpg"/>
  <Override PartName="/ppt/media/image41.jpg" ContentType="image/jpg"/>
  <Override PartName="/ppt/media/image4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sldIdLst>
    <p:sldId id="256" r:id="rId3"/>
    <p:sldId id="322" r:id="rId4"/>
    <p:sldId id="355" r:id="rId5"/>
    <p:sldId id="378" r:id="rId6"/>
    <p:sldId id="380" r:id="rId7"/>
    <p:sldId id="381" r:id="rId8"/>
    <p:sldId id="382" r:id="rId9"/>
    <p:sldId id="348" r:id="rId10"/>
    <p:sldId id="379" r:id="rId11"/>
    <p:sldId id="354" r:id="rId12"/>
    <p:sldId id="320" r:id="rId13"/>
    <p:sldId id="353" r:id="rId14"/>
    <p:sldId id="349" r:id="rId15"/>
    <p:sldId id="356" r:id="rId16"/>
    <p:sldId id="352" r:id="rId17"/>
    <p:sldId id="334" r:id="rId18"/>
    <p:sldId id="357" r:id="rId19"/>
    <p:sldId id="359" r:id="rId20"/>
    <p:sldId id="361" r:id="rId21"/>
    <p:sldId id="362" r:id="rId22"/>
    <p:sldId id="363" r:id="rId23"/>
    <p:sldId id="364" r:id="rId24"/>
    <p:sldId id="365" r:id="rId25"/>
    <p:sldId id="366" r:id="rId26"/>
    <p:sldId id="370" r:id="rId27"/>
    <p:sldId id="351" r:id="rId28"/>
    <p:sldId id="367" r:id="rId29"/>
    <p:sldId id="371" r:id="rId30"/>
    <p:sldId id="373" r:id="rId31"/>
    <p:sldId id="374" r:id="rId32"/>
    <p:sldId id="375" r:id="rId33"/>
    <p:sldId id="372" r:id="rId34"/>
    <p:sldId id="350" r:id="rId35"/>
    <p:sldId id="368" r:id="rId36"/>
    <p:sldId id="376"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E3E"/>
    <a:srgbClr val="FFFFFF"/>
    <a:srgbClr val="467EBE"/>
    <a:srgbClr val="DEDEDE"/>
    <a:srgbClr val="EAEAEA"/>
    <a:srgbClr val="61978C"/>
    <a:srgbClr val="729A32"/>
    <a:srgbClr val="396598"/>
    <a:srgbClr val="7C7C7C"/>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72" autoAdjust="0"/>
    <p:restoredTop sz="94660"/>
  </p:normalViewPr>
  <p:slideViewPr>
    <p:cSldViewPr snapToGrid="0">
      <p:cViewPr varScale="1">
        <p:scale>
          <a:sx n="69" d="100"/>
          <a:sy n="69" d="100"/>
        </p:scale>
        <p:origin x="64" y="192"/>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86879FF7-2145-482C-8F06-78F39F516FB3}"/>
              </a:ext>
            </a:extLst>
          </p:cNvPr>
          <p:cNvSpPr>
            <a:spLocks noGrp="1"/>
          </p:cNvSpPr>
          <p:nvPr>
            <p:ph type="pic" sz="quarter" idx="10"/>
          </p:nvPr>
        </p:nvSpPr>
        <p:spPr>
          <a:xfrm>
            <a:off x="1143000" y="1390650"/>
            <a:ext cx="4076700" cy="4076700"/>
          </a:xfrm>
          <a:prstGeom prst="ellipse">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18898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221CAE17-6671-451F-9C6D-013890FCFDD6}"/>
              </a:ext>
            </a:extLst>
          </p:cNvPr>
          <p:cNvSpPr>
            <a:spLocks noGrp="1"/>
          </p:cNvSpPr>
          <p:nvPr>
            <p:ph type="pic" sz="quarter" idx="10"/>
          </p:nvPr>
        </p:nvSpPr>
        <p:spPr>
          <a:xfrm>
            <a:off x="877730" y="742949"/>
            <a:ext cx="5218270" cy="5218270"/>
          </a:xfrm>
          <a:custGeom>
            <a:avLst/>
            <a:gdLst>
              <a:gd name="connsiteX0" fmla="*/ 2085975 w 4018116"/>
              <a:gd name="connsiteY0" fmla="*/ 0 h 4018117"/>
              <a:gd name="connsiteX1" fmla="*/ 4008024 w 4018116"/>
              <a:gd name="connsiteY1" fmla="*/ 1274020 h 4018117"/>
              <a:gd name="connsiteX2" fmla="*/ 4018116 w 4018116"/>
              <a:gd name="connsiteY2" fmla="*/ 1301595 h 4018117"/>
              <a:gd name="connsiteX3" fmla="*/ 1301595 w 4018116"/>
              <a:gd name="connsiteY3" fmla="*/ 4018117 h 4018117"/>
              <a:gd name="connsiteX4" fmla="*/ 1274019 w 4018116"/>
              <a:gd name="connsiteY4" fmla="*/ 4008024 h 4018117"/>
              <a:gd name="connsiteX5" fmla="*/ 0 w 4018116"/>
              <a:gd name="connsiteY5" fmla="*/ 2085975 h 4018117"/>
              <a:gd name="connsiteX6" fmla="*/ 2085975 w 4018116"/>
              <a:gd name="connsiteY6" fmla="*/ 0 h 401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8116" h="4018117">
                <a:moveTo>
                  <a:pt x="2085975" y="0"/>
                </a:moveTo>
                <a:cubicBezTo>
                  <a:pt x="2950014" y="0"/>
                  <a:pt x="3691355" y="525332"/>
                  <a:pt x="4008024" y="1274020"/>
                </a:cubicBezTo>
                <a:lnTo>
                  <a:pt x="4018116" y="1301595"/>
                </a:lnTo>
                <a:lnTo>
                  <a:pt x="1301595" y="4018117"/>
                </a:lnTo>
                <a:lnTo>
                  <a:pt x="1274019" y="4008024"/>
                </a:lnTo>
                <a:cubicBezTo>
                  <a:pt x="525332" y="3691356"/>
                  <a:pt x="0" y="2950014"/>
                  <a:pt x="0" y="2085975"/>
                </a:cubicBezTo>
                <a:cubicBezTo>
                  <a:pt x="0" y="933923"/>
                  <a:pt x="933923" y="0"/>
                  <a:pt x="2085975" y="0"/>
                </a:cubicBezTo>
                <a:close/>
              </a:path>
            </a:pathLst>
          </a:custGeom>
          <a:pattFill prst="pct5">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687247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6926A402-93D8-4DDA-90A9-09C2EE57A7A6}"/>
              </a:ext>
            </a:extLst>
          </p:cNvPr>
          <p:cNvSpPr>
            <a:spLocks noGrp="1"/>
          </p:cNvSpPr>
          <p:nvPr>
            <p:ph type="pic" sz="quarter" idx="10"/>
          </p:nvPr>
        </p:nvSpPr>
        <p:spPr>
          <a:xfrm>
            <a:off x="6096000" y="832904"/>
            <a:ext cx="5329770" cy="5329770"/>
          </a:xfrm>
          <a:custGeom>
            <a:avLst/>
            <a:gdLst>
              <a:gd name="connsiteX0" fmla="*/ 3449114 w 5329770"/>
              <a:gd name="connsiteY0" fmla="*/ 0 h 5329770"/>
              <a:gd name="connsiteX1" fmla="*/ 3660165 w 5329770"/>
              <a:gd name="connsiteY1" fmla="*/ 77246 h 5329770"/>
              <a:gd name="connsiteX2" fmla="*/ 5329770 w 5329770"/>
              <a:gd name="connsiteY2" fmla="*/ 2596095 h 5329770"/>
              <a:gd name="connsiteX3" fmla="*/ 2596095 w 5329770"/>
              <a:gd name="connsiteY3" fmla="*/ 5329770 h 5329770"/>
              <a:gd name="connsiteX4" fmla="*/ 77246 w 5329770"/>
              <a:gd name="connsiteY4" fmla="*/ 3660164 h 5329770"/>
              <a:gd name="connsiteX5" fmla="*/ 0 w 5329770"/>
              <a:gd name="connsiteY5" fmla="*/ 3449114 h 532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9770" h="5329770">
                <a:moveTo>
                  <a:pt x="3449114" y="0"/>
                </a:moveTo>
                <a:lnTo>
                  <a:pt x="3660165" y="77246"/>
                </a:lnTo>
                <a:cubicBezTo>
                  <a:pt x="4641322" y="492240"/>
                  <a:pt x="5329770" y="1463770"/>
                  <a:pt x="5329770" y="2596095"/>
                </a:cubicBezTo>
                <a:cubicBezTo>
                  <a:pt x="5329770" y="4105862"/>
                  <a:pt x="4105862" y="5329770"/>
                  <a:pt x="2596095" y="5329770"/>
                </a:cubicBezTo>
                <a:cubicBezTo>
                  <a:pt x="1463770" y="5329770"/>
                  <a:pt x="492240" y="4641321"/>
                  <a:pt x="77246" y="3660164"/>
                </a:cubicBezTo>
                <a:lnTo>
                  <a:pt x="0" y="3449114"/>
                </a:lnTo>
                <a:close/>
              </a:path>
            </a:pathLst>
          </a:custGeom>
          <a:pattFill prst="pct5">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543475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B253D3A2-110D-44BC-854E-92E706B1E60A}"/>
              </a:ext>
            </a:extLst>
          </p:cNvPr>
          <p:cNvSpPr>
            <a:spLocks noGrp="1"/>
          </p:cNvSpPr>
          <p:nvPr>
            <p:ph type="pic" sz="quarter" idx="13"/>
          </p:nvPr>
        </p:nvSpPr>
        <p:spPr>
          <a:xfrm>
            <a:off x="700088" y="0"/>
            <a:ext cx="10791825" cy="545782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047996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307E78F3-E4B2-460A-8CDA-05AF0BAA07D4}"/>
              </a:ext>
            </a:extLst>
          </p:cNvPr>
          <p:cNvSpPr>
            <a:spLocks noGrp="1"/>
          </p:cNvSpPr>
          <p:nvPr>
            <p:ph type="pic" sz="quarter" idx="13"/>
          </p:nvPr>
        </p:nvSpPr>
        <p:spPr>
          <a:xfrm>
            <a:off x="809625" y="0"/>
            <a:ext cx="5286375" cy="545782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588949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D293EF39-0FD2-41AF-8974-13F3A548CA5D}"/>
              </a:ext>
            </a:extLst>
          </p:cNvPr>
          <p:cNvSpPr>
            <a:spLocks noGrp="1"/>
          </p:cNvSpPr>
          <p:nvPr>
            <p:ph type="pic" sz="quarter" idx="13"/>
          </p:nvPr>
        </p:nvSpPr>
        <p:spPr>
          <a:xfrm>
            <a:off x="6905625" y="695325"/>
            <a:ext cx="5286375" cy="2733675"/>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36762E7D-4875-4FA1-A399-5A30E4CD168F}"/>
              </a:ext>
            </a:extLst>
          </p:cNvPr>
          <p:cNvSpPr>
            <a:spLocks noGrp="1"/>
          </p:cNvSpPr>
          <p:nvPr>
            <p:ph type="pic" sz="quarter" idx="14"/>
          </p:nvPr>
        </p:nvSpPr>
        <p:spPr>
          <a:xfrm>
            <a:off x="3048000" y="3429000"/>
            <a:ext cx="3857625" cy="27336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590783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30E04BA9-4C59-486A-8F67-FCD8B2DE7FFE}"/>
              </a:ext>
            </a:extLst>
          </p:cNvPr>
          <p:cNvSpPr>
            <a:spLocks noGrp="1"/>
          </p:cNvSpPr>
          <p:nvPr>
            <p:ph type="pic" sz="quarter" idx="13"/>
          </p:nvPr>
        </p:nvSpPr>
        <p:spPr>
          <a:xfrm>
            <a:off x="809626" y="0"/>
            <a:ext cx="3733800" cy="6858000"/>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A6AF66E1-3D2C-494B-8AF3-0561F9F9FA2F}"/>
              </a:ext>
            </a:extLst>
          </p:cNvPr>
          <p:cNvSpPr>
            <a:spLocks noGrp="1"/>
          </p:cNvSpPr>
          <p:nvPr>
            <p:ph type="pic" sz="quarter" idx="14"/>
          </p:nvPr>
        </p:nvSpPr>
        <p:spPr>
          <a:xfrm>
            <a:off x="2676526" y="723900"/>
            <a:ext cx="3733800" cy="22764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831384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6A6138FD-FDCC-43D2-8C80-A67DE64331CA}"/>
              </a:ext>
            </a:extLst>
          </p:cNvPr>
          <p:cNvSpPr>
            <a:spLocks noGrp="1"/>
          </p:cNvSpPr>
          <p:nvPr>
            <p:ph type="pic" sz="quarter" idx="14"/>
          </p:nvPr>
        </p:nvSpPr>
        <p:spPr>
          <a:xfrm>
            <a:off x="2362200" y="1152525"/>
            <a:ext cx="3733800" cy="2276475"/>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8473652C-FC93-4DBA-9236-3421AA4400CA}"/>
              </a:ext>
            </a:extLst>
          </p:cNvPr>
          <p:cNvSpPr>
            <a:spLocks noGrp="1"/>
          </p:cNvSpPr>
          <p:nvPr>
            <p:ph type="pic" sz="quarter" idx="15"/>
          </p:nvPr>
        </p:nvSpPr>
        <p:spPr>
          <a:xfrm>
            <a:off x="2362200" y="3705225"/>
            <a:ext cx="3733800" cy="31527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076976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782A8E50-2575-40B6-A49D-89FB0E0EC7E4}"/>
              </a:ext>
            </a:extLst>
          </p:cNvPr>
          <p:cNvSpPr>
            <a:spLocks noGrp="1"/>
          </p:cNvSpPr>
          <p:nvPr>
            <p:ph type="pic" sz="quarter" idx="15"/>
          </p:nvPr>
        </p:nvSpPr>
        <p:spPr>
          <a:xfrm>
            <a:off x="6096000" y="685800"/>
            <a:ext cx="3733800" cy="5486402"/>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12600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7C895C91-0BD9-4DE8-8094-5B4FA6FCF3AB}"/>
              </a:ext>
            </a:extLst>
          </p:cNvPr>
          <p:cNvSpPr>
            <a:spLocks noGrp="1"/>
          </p:cNvSpPr>
          <p:nvPr>
            <p:ph type="pic" sz="quarter" idx="15"/>
          </p:nvPr>
        </p:nvSpPr>
        <p:spPr>
          <a:xfrm>
            <a:off x="1524000" y="3429000"/>
            <a:ext cx="9144000" cy="3429000"/>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38038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84C83405-059F-4EE1-99A8-DE7D55C302A6}"/>
              </a:ext>
            </a:extLst>
          </p:cNvPr>
          <p:cNvSpPr>
            <a:spLocks noGrp="1"/>
          </p:cNvSpPr>
          <p:nvPr>
            <p:ph type="pic" sz="quarter" idx="10"/>
          </p:nvPr>
        </p:nvSpPr>
        <p:spPr>
          <a:xfrm>
            <a:off x="0" y="1457326"/>
            <a:ext cx="6096001" cy="5400675"/>
          </a:xfrm>
          <a:custGeom>
            <a:avLst/>
            <a:gdLst>
              <a:gd name="connsiteX0" fmla="*/ 2681288 w 6096001"/>
              <a:gd name="connsiteY0" fmla="*/ 0 h 5400675"/>
              <a:gd name="connsiteX1" fmla="*/ 6096001 w 6096001"/>
              <a:gd name="connsiteY1" fmla="*/ 3414713 h 5400675"/>
              <a:gd name="connsiteX2" fmla="*/ 5512822 w 6096001"/>
              <a:gd name="connsiteY2" fmla="*/ 5323912 h 5400675"/>
              <a:gd name="connsiteX3" fmla="*/ 5455419 w 6096001"/>
              <a:gd name="connsiteY3" fmla="*/ 5400675 h 5400675"/>
              <a:gd name="connsiteX4" fmla="*/ 0 w 6096001"/>
              <a:gd name="connsiteY4" fmla="*/ 5400675 h 5400675"/>
              <a:gd name="connsiteX5" fmla="*/ 0 w 6096001"/>
              <a:gd name="connsiteY5" fmla="*/ 1304594 h 5400675"/>
              <a:gd name="connsiteX6" fmla="*/ 46330 w 6096001"/>
              <a:gd name="connsiteY6" fmla="*/ 1242639 h 5400675"/>
              <a:gd name="connsiteX7" fmla="*/ 2681288 w 6096001"/>
              <a:gd name="connsiteY7" fmla="*/ 0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1" h="5400675">
                <a:moveTo>
                  <a:pt x="2681288" y="0"/>
                </a:moveTo>
                <a:cubicBezTo>
                  <a:pt x="4567182" y="0"/>
                  <a:pt x="6096001" y="1528819"/>
                  <a:pt x="6096001" y="3414713"/>
                </a:cubicBezTo>
                <a:cubicBezTo>
                  <a:pt x="6096001" y="4121923"/>
                  <a:pt x="5881011" y="4778920"/>
                  <a:pt x="5512822" y="5323912"/>
                </a:cubicBezTo>
                <a:lnTo>
                  <a:pt x="5455419" y="5400675"/>
                </a:lnTo>
                <a:lnTo>
                  <a:pt x="0" y="5400675"/>
                </a:lnTo>
                <a:lnTo>
                  <a:pt x="0" y="1304594"/>
                </a:lnTo>
                <a:lnTo>
                  <a:pt x="46330" y="1242639"/>
                </a:lnTo>
                <a:cubicBezTo>
                  <a:pt x="672638" y="483728"/>
                  <a:pt x="1620473" y="0"/>
                  <a:pt x="2681288" y="0"/>
                </a:cubicBezTo>
                <a:close/>
              </a:path>
            </a:pathLst>
          </a:custGeom>
          <a:pattFill prst="pct5">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846878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Picture Placeholder 7">
            <a:extLst>
              <a:ext uri="{FF2B5EF4-FFF2-40B4-BE49-F238E27FC236}">
                <a16:creationId xmlns="" xmlns:a16="http://schemas.microsoft.com/office/drawing/2014/main" id="{BDC697EA-513A-43EB-A60E-41AEC792E16D}"/>
              </a:ext>
            </a:extLst>
          </p:cNvPr>
          <p:cNvSpPr>
            <a:spLocks noGrp="1"/>
          </p:cNvSpPr>
          <p:nvPr>
            <p:ph type="pic" sz="quarter" idx="10"/>
          </p:nvPr>
        </p:nvSpPr>
        <p:spPr>
          <a:xfrm>
            <a:off x="809625" y="714374"/>
            <a:ext cx="5286375" cy="38385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61851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A075E1BB-1017-40C7-B979-3496E69137D6}"/>
              </a:ext>
            </a:extLst>
          </p:cNvPr>
          <p:cNvSpPr>
            <a:spLocks noGrp="1"/>
          </p:cNvSpPr>
          <p:nvPr>
            <p:ph type="pic" sz="quarter" idx="15"/>
          </p:nvPr>
        </p:nvSpPr>
        <p:spPr>
          <a:xfrm>
            <a:off x="6096000" y="390525"/>
            <a:ext cx="3733800" cy="2905125"/>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6FC27B92-5555-4FAC-A730-EE2E50754A92}"/>
              </a:ext>
            </a:extLst>
          </p:cNvPr>
          <p:cNvSpPr>
            <a:spLocks noGrp="1"/>
          </p:cNvSpPr>
          <p:nvPr>
            <p:ph type="pic" sz="quarter" idx="16"/>
          </p:nvPr>
        </p:nvSpPr>
        <p:spPr>
          <a:xfrm>
            <a:off x="6096000" y="3562350"/>
            <a:ext cx="6096000" cy="290512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468627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34571022-B810-4B22-9CF3-9FB5362244D3}"/>
              </a:ext>
            </a:extLst>
          </p:cNvPr>
          <p:cNvSpPr>
            <a:spLocks noGrp="1"/>
          </p:cNvSpPr>
          <p:nvPr>
            <p:ph type="pic" sz="quarter" idx="10"/>
          </p:nvPr>
        </p:nvSpPr>
        <p:spPr>
          <a:xfrm>
            <a:off x="6096000" y="742949"/>
            <a:ext cx="5218270" cy="5218270"/>
          </a:xfrm>
          <a:custGeom>
            <a:avLst/>
            <a:gdLst>
              <a:gd name="connsiteX0" fmla="*/ 2085975 w 4018116"/>
              <a:gd name="connsiteY0" fmla="*/ 0 h 4018117"/>
              <a:gd name="connsiteX1" fmla="*/ 4008024 w 4018116"/>
              <a:gd name="connsiteY1" fmla="*/ 1274020 h 4018117"/>
              <a:gd name="connsiteX2" fmla="*/ 4018116 w 4018116"/>
              <a:gd name="connsiteY2" fmla="*/ 1301595 h 4018117"/>
              <a:gd name="connsiteX3" fmla="*/ 1301595 w 4018116"/>
              <a:gd name="connsiteY3" fmla="*/ 4018117 h 4018117"/>
              <a:gd name="connsiteX4" fmla="*/ 1274019 w 4018116"/>
              <a:gd name="connsiteY4" fmla="*/ 4008024 h 4018117"/>
              <a:gd name="connsiteX5" fmla="*/ 0 w 4018116"/>
              <a:gd name="connsiteY5" fmla="*/ 2085975 h 4018117"/>
              <a:gd name="connsiteX6" fmla="*/ 2085975 w 4018116"/>
              <a:gd name="connsiteY6" fmla="*/ 0 h 401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8116" h="4018117">
                <a:moveTo>
                  <a:pt x="2085975" y="0"/>
                </a:moveTo>
                <a:cubicBezTo>
                  <a:pt x="2950014" y="0"/>
                  <a:pt x="3691355" y="525332"/>
                  <a:pt x="4008024" y="1274020"/>
                </a:cubicBezTo>
                <a:lnTo>
                  <a:pt x="4018116" y="1301595"/>
                </a:lnTo>
                <a:lnTo>
                  <a:pt x="1301595" y="4018117"/>
                </a:lnTo>
                <a:lnTo>
                  <a:pt x="1274019" y="4008024"/>
                </a:lnTo>
                <a:cubicBezTo>
                  <a:pt x="525332" y="3691356"/>
                  <a:pt x="0" y="2950014"/>
                  <a:pt x="0" y="2085975"/>
                </a:cubicBezTo>
                <a:cubicBezTo>
                  <a:pt x="0" y="933923"/>
                  <a:pt x="933923" y="0"/>
                  <a:pt x="2085975" y="0"/>
                </a:cubicBezTo>
                <a:close/>
              </a:path>
            </a:pathLst>
          </a:custGeom>
          <a:pattFill prst="pct5">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71825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63A54495-5803-47E4-BB74-BDE9E66A09CA}"/>
              </a:ext>
            </a:extLst>
          </p:cNvPr>
          <p:cNvSpPr>
            <a:spLocks noGrp="1"/>
          </p:cNvSpPr>
          <p:nvPr>
            <p:ph type="pic" sz="quarter" idx="14"/>
          </p:nvPr>
        </p:nvSpPr>
        <p:spPr>
          <a:xfrm>
            <a:off x="0" y="1152525"/>
            <a:ext cx="5343525" cy="2276475"/>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DE02C5F4-F449-4590-BA75-D66E3B070D8D}"/>
              </a:ext>
            </a:extLst>
          </p:cNvPr>
          <p:cNvSpPr>
            <a:spLocks noGrp="1"/>
          </p:cNvSpPr>
          <p:nvPr>
            <p:ph type="pic" sz="quarter" idx="15"/>
          </p:nvPr>
        </p:nvSpPr>
        <p:spPr>
          <a:xfrm>
            <a:off x="0" y="3705225"/>
            <a:ext cx="5343525" cy="31527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158702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7">
            <a:extLst>
              <a:ext uri="{FF2B5EF4-FFF2-40B4-BE49-F238E27FC236}">
                <a16:creationId xmlns="" xmlns:a16="http://schemas.microsoft.com/office/drawing/2014/main" id="{31D4087C-B913-4DE8-9745-A6F2881ED5E4}"/>
              </a:ext>
            </a:extLst>
          </p:cNvPr>
          <p:cNvSpPr>
            <a:spLocks noGrp="1"/>
          </p:cNvSpPr>
          <p:nvPr>
            <p:ph type="pic" sz="quarter" idx="15"/>
          </p:nvPr>
        </p:nvSpPr>
        <p:spPr>
          <a:xfrm>
            <a:off x="6096000" y="342900"/>
            <a:ext cx="3733800" cy="2743200"/>
          </a:xfrm>
          <a:prstGeom prst="rect">
            <a:avLst/>
          </a:prstGeom>
          <a:pattFill prst="pct5">
            <a:fgClr>
              <a:schemeClr val="accent1"/>
            </a:fgClr>
            <a:bgClr>
              <a:schemeClr val="bg1"/>
            </a:bgClr>
          </a:pattFill>
        </p:spPr>
        <p:txBody>
          <a:bodyPr/>
          <a:lstStyle>
            <a:lvl1pPr>
              <a:defRPr sz="1200"/>
            </a:lvl1pPr>
          </a:lstStyle>
          <a:p>
            <a:endParaRPr lang="en-ID"/>
          </a:p>
        </p:txBody>
      </p:sp>
      <p:sp>
        <p:nvSpPr>
          <p:cNvPr id="5" name="Picture Placeholder 7">
            <a:extLst>
              <a:ext uri="{FF2B5EF4-FFF2-40B4-BE49-F238E27FC236}">
                <a16:creationId xmlns="" xmlns:a16="http://schemas.microsoft.com/office/drawing/2014/main" id="{CF0D5D64-F049-4236-9B97-D04BE0439710}"/>
              </a:ext>
            </a:extLst>
          </p:cNvPr>
          <p:cNvSpPr>
            <a:spLocks noGrp="1"/>
          </p:cNvSpPr>
          <p:nvPr>
            <p:ph type="pic" sz="quarter" idx="16"/>
          </p:nvPr>
        </p:nvSpPr>
        <p:spPr>
          <a:xfrm>
            <a:off x="8458200" y="3400425"/>
            <a:ext cx="3733800" cy="2743200"/>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13498791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D7E003FE-0306-4DAA-9602-222D92164BD1}"/>
              </a:ext>
            </a:extLst>
          </p:cNvPr>
          <p:cNvSpPr>
            <a:spLocks noGrp="1"/>
          </p:cNvSpPr>
          <p:nvPr>
            <p:ph type="pic" sz="quarter" idx="14"/>
          </p:nvPr>
        </p:nvSpPr>
        <p:spPr>
          <a:xfrm>
            <a:off x="676275" y="1362075"/>
            <a:ext cx="4762500" cy="4133850"/>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4119423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251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74"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189" b="0" i="0">
                <a:solidFill>
                  <a:schemeClr val="bg1"/>
                </a:solidFill>
                <a:latin typeface="Arial"/>
                <a:cs typeface="Arial"/>
              </a:defRPr>
            </a:lvl1pPr>
          </a:lstStyle>
          <a:p>
            <a:pPr marL="25168">
              <a:lnSpc>
                <a:spcPts val="1338"/>
              </a:lnSpc>
            </a:pPr>
            <a:r>
              <a:rPr lang="en-US" spc="10" smtClean="0"/>
              <a:t>M.Faraz Manzoor</a:t>
            </a:r>
            <a:endParaRPr lang="en-US" spc="10" dirty="0"/>
          </a:p>
        </p:txBody>
      </p:sp>
      <p:sp>
        <p:nvSpPr>
          <p:cNvPr id="4" name="Holder 4"/>
          <p:cNvSpPr>
            <a:spLocks noGrp="1"/>
          </p:cNvSpPr>
          <p:nvPr>
            <p:ph type="dt" sz="half" idx="6"/>
          </p:nvPr>
        </p:nvSpPr>
        <p:spPr/>
        <p:txBody>
          <a:bodyPr lIns="0" tIns="0" rIns="0" bIns="0"/>
          <a:lstStyle>
            <a:lvl1pPr>
              <a:defRPr sz="1189" b="0" i="0">
                <a:solidFill>
                  <a:schemeClr val="bg1"/>
                </a:solidFill>
                <a:latin typeface="Arial"/>
                <a:cs typeface="Arial"/>
              </a:defRPr>
            </a:lvl1pPr>
          </a:lstStyle>
          <a:p>
            <a:pPr marL="25168">
              <a:lnSpc>
                <a:spcPts val="1338"/>
              </a:lnSpc>
            </a:pPr>
            <a:endParaRPr lang="en-US" spc="50" dirty="0"/>
          </a:p>
        </p:txBody>
      </p:sp>
      <p:sp>
        <p:nvSpPr>
          <p:cNvPr id="5" name="Holder 5"/>
          <p:cNvSpPr>
            <a:spLocks noGrp="1"/>
          </p:cNvSpPr>
          <p:nvPr>
            <p:ph type="sldNum" sz="quarter" idx="7"/>
          </p:nvPr>
        </p:nvSpPr>
        <p:spPr/>
        <p:txBody>
          <a:bodyPr lIns="0" tIns="0" rIns="0" bIns="0"/>
          <a:lstStyle>
            <a:lvl1pPr>
              <a:defRPr sz="1189" b="0" i="0">
                <a:solidFill>
                  <a:schemeClr val="bg1"/>
                </a:solidFill>
                <a:latin typeface="Arial"/>
                <a:cs typeface="Arial"/>
              </a:defRPr>
            </a:lvl1pPr>
          </a:lstStyle>
          <a:p>
            <a:pPr marL="75503">
              <a:lnSpc>
                <a:spcPts val="1338"/>
              </a:lnSpc>
            </a:pPr>
            <a:fld id="{81D60167-4931-47E6-BA6A-407CBD079E47}" type="slidenum">
              <a:rPr lang="en-US" spc="-40" smtClean="0"/>
              <a:pPr marL="75503">
                <a:lnSpc>
                  <a:spcPts val="1338"/>
                </a:lnSpc>
              </a:pPr>
              <a:t>‹#›</a:t>
            </a:fld>
            <a:r>
              <a:rPr lang="en-US" spc="20" smtClean="0"/>
              <a:t> </a:t>
            </a:r>
            <a:r>
              <a:rPr lang="en-US" spc="297" smtClean="0"/>
              <a:t>/</a:t>
            </a:r>
            <a:r>
              <a:rPr lang="en-US" spc="20" smtClean="0"/>
              <a:t> </a:t>
            </a:r>
            <a:r>
              <a:rPr lang="en-US" spc="-40" smtClean="0"/>
              <a:t>44</a:t>
            </a:r>
            <a:endParaRPr lang="en-US" spc="-40" dirty="0"/>
          </a:p>
        </p:txBody>
      </p:sp>
    </p:spTree>
    <p:extLst>
      <p:ext uri="{BB962C8B-B14F-4D97-AF65-F5344CB8AC3E}">
        <p14:creationId xmlns:p14="http://schemas.microsoft.com/office/powerpoint/2010/main" val="31095058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89" b="0" i="0">
                <a:solidFill>
                  <a:schemeClr val="bg1"/>
                </a:solidFill>
                <a:latin typeface="Arial"/>
                <a:cs typeface="Arial"/>
              </a:defRPr>
            </a:lvl1pPr>
          </a:lstStyle>
          <a:p>
            <a:pPr marL="25168">
              <a:lnSpc>
                <a:spcPts val="1338"/>
              </a:lnSpc>
            </a:pPr>
            <a:r>
              <a:rPr lang="en-US" spc="10" smtClean="0"/>
              <a:t>M.Faraz Manzoor</a:t>
            </a:r>
            <a:endParaRPr lang="en-US" spc="10" dirty="0"/>
          </a:p>
        </p:txBody>
      </p:sp>
      <p:sp>
        <p:nvSpPr>
          <p:cNvPr id="3" name="Holder 3"/>
          <p:cNvSpPr>
            <a:spLocks noGrp="1"/>
          </p:cNvSpPr>
          <p:nvPr>
            <p:ph type="dt" sz="half" idx="6"/>
          </p:nvPr>
        </p:nvSpPr>
        <p:spPr/>
        <p:txBody>
          <a:bodyPr lIns="0" tIns="0" rIns="0" bIns="0"/>
          <a:lstStyle>
            <a:lvl1pPr>
              <a:defRPr sz="1189" b="0" i="0">
                <a:solidFill>
                  <a:schemeClr val="bg1"/>
                </a:solidFill>
                <a:latin typeface="Arial"/>
                <a:cs typeface="Arial"/>
              </a:defRPr>
            </a:lvl1pPr>
          </a:lstStyle>
          <a:p>
            <a:pPr marL="25168">
              <a:lnSpc>
                <a:spcPts val="1338"/>
              </a:lnSpc>
            </a:pPr>
            <a:endParaRPr lang="en-US" spc="50" dirty="0"/>
          </a:p>
        </p:txBody>
      </p:sp>
      <p:sp>
        <p:nvSpPr>
          <p:cNvPr id="4" name="Holder 4"/>
          <p:cNvSpPr>
            <a:spLocks noGrp="1"/>
          </p:cNvSpPr>
          <p:nvPr>
            <p:ph type="sldNum" sz="quarter" idx="7"/>
          </p:nvPr>
        </p:nvSpPr>
        <p:spPr/>
        <p:txBody>
          <a:bodyPr lIns="0" tIns="0" rIns="0" bIns="0"/>
          <a:lstStyle>
            <a:lvl1pPr>
              <a:defRPr sz="1189" b="0" i="0">
                <a:solidFill>
                  <a:schemeClr val="bg1"/>
                </a:solidFill>
                <a:latin typeface="Arial"/>
                <a:cs typeface="Arial"/>
              </a:defRPr>
            </a:lvl1pPr>
          </a:lstStyle>
          <a:p>
            <a:pPr marL="75503">
              <a:lnSpc>
                <a:spcPts val="1338"/>
              </a:lnSpc>
            </a:pPr>
            <a:fld id="{81D60167-4931-47E6-BA6A-407CBD079E47}" type="slidenum">
              <a:rPr lang="en-US" spc="-40" smtClean="0"/>
              <a:pPr marL="75503">
                <a:lnSpc>
                  <a:spcPts val="1338"/>
                </a:lnSpc>
              </a:pPr>
              <a:t>‹#›</a:t>
            </a:fld>
            <a:r>
              <a:rPr lang="en-US" spc="20" smtClean="0"/>
              <a:t> </a:t>
            </a:r>
            <a:r>
              <a:rPr lang="en-US" spc="297" smtClean="0"/>
              <a:t>/</a:t>
            </a:r>
            <a:r>
              <a:rPr lang="en-US" spc="20" smtClean="0"/>
              <a:t> </a:t>
            </a:r>
            <a:r>
              <a:rPr lang="en-US" spc="-40" smtClean="0"/>
              <a:t>44</a:t>
            </a:r>
            <a:endParaRPr lang="en-US" spc="-40" dirty="0"/>
          </a:p>
        </p:txBody>
      </p:sp>
    </p:spTree>
    <p:extLst>
      <p:ext uri="{BB962C8B-B14F-4D97-AF65-F5344CB8AC3E}">
        <p14:creationId xmlns:p14="http://schemas.microsoft.com/office/powerpoint/2010/main" val="18828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9158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579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E8F658BF-045B-45ED-8701-38CCC83E895B}"/>
              </a:ext>
            </a:extLst>
          </p:cNvPr>
          <p:cNvSpPr>
            <a:spLocks noGrp="1"/>
          </p:cNvSpPr>
          <p:nvPr>
            <p:ph type="pic" sz="quarter" idx="10"/>
          </p:nvPr>
        </p:nvSpPr>
        <p:spPr>
          <a:xfrm>
            <a:off x="1562100" y="638174"/>
            <a:ext cx="9067800" cy="3914775"/>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832425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056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7660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5131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9226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2380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24069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60890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9468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1399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973A3AE7-7BD5-476B-A96A-D00BF652E8B2}"/>
              </a:ext>
            </a:extLst>
          </p:cNvPr>
          <p:cNvSpPr>
            <a:spLocks noGrp="1"/>
          </p:cNvSpPr>
          <p:nvPr>
            <p:ph type="pic" sz="quarter" idx="10"/>
          </p:nvPr>
        </p:nvSpPr>
        <p:spPr>
          <a:xfrm>
            <a:off x="6096000" y="695325"/>
            <a:ext cx="5467350" cy="5467350"/>
          </a:xfrm>
          <a:prstGeom prst="ellipse">
            <a:avLst/>
          </a:prstGeom>
          <a:pattFill prst="pct5">
            <a:fgClr>
              <a:schemeClr val="accent1"/>
            </a:fgClr>
            <a:bgClr>
              <a:schemeClr val="bg1"/>
            </a:bgClr>
          </a:pattFill>
        </p:spPr>
        <p:txBody>
          <a:bodyPr/>
          <a:lstStyle>
            <a:lvl1pPr>
              <a:defRPr sz="1200"/>
            </a:lvl1pPr>
          </a:lstStyle>
          <a:p>
            <a:endParaRPr lang="en-ID" dirty="0"/>
          </a:p>
        </p:txBody>
      </p:sp>
    </p:spTree>
    <p:extLst>
      <p:ext uri="{BB962C8B-B14F-4D97-AF65-F5344CB8AC3E}">
        <p14:creationId xmlns:p14="http://schemas.microsoft.com/office/powerpoint/2010/main" val="186036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973A3AE7-7BD5-476B-A96A-D00BF652E8B2}"/>
              </a:ext>
            </a:extLst>
          </p:cNvPr>
          <p:cNvSpPr>
            <a:spLocks noGrp="1"/>
          </p:cNvSpPr>
          <p:nvPr>
            <p:ph type="pic" sz="quarter" idx="10"/>
          </p:nvPr>
        </p:nvSpPr>
        <p:spPr>
          <a:xfrm>
            <a:off x="6096000" y="695325"/>
            <a:ext cx="5467350" cy="5467350"/>
          </a:xfrm>
          <a:prstGeom prst="ellipse">
            <a:avLst/>
          </a:prstGeom>
          <a:pattFill prst="pct5">
            <a:fgClr>
              <a:schemeClr val="accent1"/>
            </a:fgClr>
            <a:bgClr>
              <a:schemeClr val="bg1"/>
            </a:bgClr>
          </a:pattFill>
        </p:spPr>
        <p:txBody>
          <a:bodyPr/>
          <a:lstStyle>
            <a:lvl1pPr>
              <a:defRPr sz="1200"/>
            </a:lvl1pPr>
          </a:lstStyle>
          <a:p>
            <a:endParaRPr lang="en-ID" dirty="0"/>
          </a:p>
        </p:txBody>
      </p:sp>
    </p:spTree>
    <p:extLst>
      <p:ext uri="{BB962C8B-B14F-4D97-AF65-F5344CB8AC3E}">
        <p14:creationId xmlns:p14="http://schemas.microsoft.com/office/powerpoint/2010/main" val="1589784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2A969DEF-752F-439B-83F5-6AC7FF5FF072}"/>
              </a:ext>
            </a:extLst>
          </p:cNvPr>
          <p:cNvSpPr>
            <a:spLocks noGrp="1"/>
          </p:cNvSpPr>
          <p:nvPr>
            <p:ph type="pic" sz="quarter" idx="10"/>
          </p:nvPr>
        </p:nvSpPr>
        <p:spPr>
          <a:xfrm>
            <a:off x="1485900" y="3429000"/>
            <a:ext cx="4610100" cy="2762249"/>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77108D34-666D-4896-A2C3-27F478B7A3E1}"/>
              </a:ext>
            </a:extLst>
          </p:cNvPr>
          <p:cNvSpPr>
            <a:spLocks noGrp="1"/>
          </p:cNvSpPr>
          <p:nvPr>
            <p:ph type="pic" sz="quarter" idx="11"/>
          </p:nvPr>
        </p:nvSpPr>
        <p:spPr>
          <a:xfrm>
            <a:off x="6953250" y="3429000"/>
            <a:ext cx="3752850" cy="2762249"/>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15962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6628CA6-4E37-46C6-9DB2-CD025C0B1380}"/>
              </a:ext>
            </a:extLst>
          </p:cNvPr>
          <p:cNvSpPr>
            <a:spLocks noGrp="1"/>
          </p:cNvSpPr>
          <p:nvPr>
            <p:ph type="pic" sz="quarter" idx="10"/>
          </p:nvPr>
        </p:nvSpPr>
        <p:spPr>
          <a:xfrm>
            <a:off x="0" y="666751"/>
            <a:ext cx="2762250" cy="5524498"/>
          </a:xfrm>
          <a:custGeom>
            <a:avLst/>
            <a:gdLst>
              <a:gd name="connsiteX0" fmla="*/ 0 w 2733675"/>
              <a:gd name="connsiteY0" fmla="*/ 0 h 5467350"/>
              <a:gd name="connsiteX1" fmla="*/ 2733675 w 2733675"/>
              <a:gd name="connsiteY1" fmla="*/ 2733675 h 5467350"/>
              <a:gd name="connsiteX2" fmla="*/ 0 w 2733675"/>
              <a:gd name="connsiteY2" fmla="*/ 5467350 h 5467350"/>
            </a:gdLst>
            <a:ahLst/>
            <a:cxnLst>
              <a:cxn ang="0">
                <a:pos x="connsiteX0" y="connsiteY0"/>
              </a:cxn>
              <a:cxn ang="0">
                <a:pos x="connsiteX1" y="connsiteY1"/>
              </a:cxn>
              <a:cxn ang="0">
                <a:pos x="connsiteX2" y="connsiteY2"/>
              </a:cxn>
            </a:cxnLst>
            <a:rect l="l" t="t" r="r" b="b"/>
            <a:pathLst>
              <a:path w="2733675" h="5467350">
                <a:moveTo>
                  <a:pt x="0" y="0"/>
                </a:moveTo>
                <a:cubicBezTo>
                  <a:pt x="1509767" y="0"/>
                  <a:pt x="2733675" y="1223908"/>
                  <a:pt x="2733675" y="2733675"/>
                </a:cubicBezTo>
                <a:cubicBezTo>
                  <a:pt x="2733675" y="4243442"/>
                  <a:pt x="1509767" y="5467350"/>
                  <a:pt x="0" y="5467350"/>
                </a:cubicBezTo>
                <a:close/>
              </a:path>
            </a:pathLst>
          </a:custGeom>
          <a:pattFill prst="pct5">
            <a:fgClr>
              <a:schemeClr val="accent1"/>
            </a:fgClr>
            <a:bgClr>
              <a:schemeClr val="bg1"/>
            </a:bgClr>
          </a:pattFill>
        </p:spPr>
        <p:txBody>
          <a:bodyPr wrap="square">
            <a:noAutofit/>
          </a:bodyPr>
          <a:lstStyle>
            <a:lvl1pPr>
              <a:defRPr sz="1200"/>
            </a:lvl1pPr>
          </a:lstStyle>
          <a:p>
            <a:endParaRPr lang="en-ID"/>
          </a:p>
        </p:txBody>
      </p:sp>
      <p:sp>
        <p:nvSpPr>
          <p:cNvPr id="3" name="Picture Placeholder 7">
            <a:extLst>
              <a:ext uri="{FF2B5EF4-FFF2-40B4-BE49-F238E27FC236}">
                <a16:creationId xmlns="" xmlns:a16="http://schemas.microsoft.com/office/drawing/2014/main" id="{C77BE14C-1DFA-4C0E-B666-2B732E2E4D71}"/>
              </a:ext>
            </a:extLst>
          </p:cNvPr>
          <p:cNvSpPr>
            <a:spLocks noGrp="1"/>
          </p:cNvSpPr>
          <p:nvPr>
            <p:ph type="pic" sz="quarter" idx="11"/>
          </p:nvPr>
        </p:nvSpPr>
        <p:spPr>
          <a:xfrm>
            <a:off x="6095999" y="3429000"/>
            <a:ext cx="4543425" cy="2762249"/>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83216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7">
            <a:extLst>
              <a:ext uri="{FF2B5EF4-FFF2-40B4-BE49-F238E27FC236}">
                <a16:creationId xmlns="" xmlns:a16="http://schemas.microsoft.com/office/drawing/2014/main" id="{BB756145-D9FC-428C-8139-62D15CD81BFE}"/>
              </a:ext>
            </a:extLst>
          </p:cNvPr>
          <p:cNvSpPr>
            <a:spLocks noGrp="1"/>
          </p:cNvSpPr>
          <p:nvPr>
            <p:ph type="pic" sz="quarter" idx="11"/>
          </p:nvPr>
        </p:nvSpPr>
        <p:spPr>
          <a:xfrm>
            <a:off x="6096000" y="0"/>
            <a:ext cx="6096000" cy="6857999"/>
          </a:xfrm>
          <a:prstGeom prst="rect">
            <a:avLst/>
          </a:prstGeom>
          <a:pattFill prst="pct5">
            <a:fgClr>
              <a:schemeClr val="accent1"/>
            </a:fgClr>
            <a:bgClr>
              <a:schemeClr val="bg1"/>
            </a:bgClr>
          </a:pattFill>
        </p:spPr>
        <p:txBody>
          <a:bodyPr/>
          <a:lstStyle>
            <a:lvl1pPr>
              <a:defRPr sz="1200"/>
            </a:lvl1pPr>
          </a:lstStyle>
          <a:p>
            <a:endParaRPr lang="en-ID"/>
          </a:p>
        </p:txBody>
      </p:sp>
      <p:sp>
        <p:nvSpPr>
          <p:cNvPr id="3" name="Picture Placeholder 7">
            <a:extLst>
              <a:ext uri="{FF2B5EF4-FFF2-40B4-BE49-F238E27FC236}">
                <a16:creationId xmlns="" xmlns:a16="http://schemas.microsoft.com/office/drawing/2014/main" id="{41354D33-1088-4564-8CE6-97E13BE864C8}"/>
              </a:ext>
            </a:extLst>
          </p:cNvPr>
          <p:cNvSpPr>
            <a:spLocks noGrp="1"/>
          </p:cNvSpPr>
          <p:nvPr>
            <p:ph type="pic" sz="quarter" idx="10"/>
          </p:nvPr>
        </p:nvSpPr>
        <p:spPr>
          <a:xfrm>
            <a:off x="4010025" y="1343025"/>
            <a:ext cx="4171950" cy="4171950"/>
          </a:xfrm>
          <a:prstGeom prst="ellipse">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291637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36CBC45D-E18D-45BB-83A2-63DBB2B87E04}"/>
              </a:ext>
            </a:extLst>
          </p:cNvPr>
          <p:cNvSpPr>
            <a:spLocks noGrp="1"/>
          </p:cNvSpPr>
          <p:nvPr>
            <p:ph type="pic" sz="quarter" idx="11"/>
          </p:nvPr>
        </p:nvSpPr>
        <p:spPr>
          <a:xfrm>
            <a:off x="685800" y="723900"/>
            <a:ext cx="2390776" cy="5410199"/>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546178F5-2391-48AF-BE6B-B3C9872F383D}"/>
              </a:ext>
            </a:extLst>
          </p:cNvPr>
          <p:cNvSpPr>
            <a:spLocks noGrp="1"/>
          </p:cNvSpPr>
          <p:nvPr>
            <p:ph type="pic" sz="quarter" idx="12"/>
          </p:nvPr>
        </p:nvSpPr>
        <p:spPr>
          <a:xfrm>
            <a:off x="3419475" y="723900"/>
            <a:ext cx="2390776" cy="5410199"/>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86888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7">
            <a:extLst>
              <a:ext uri="{FF2B5EF4-FFF2-40B4-BE49-F238E27FC236}">
                <a16:creationId xmlns="" xmlns:a16="http://schemas.microsoft.com/office/drawing/2014/main" id="{7352F88C-02C8-42FB-8F19-F6DEA2AD2C03}"/>
              </a:ext>
            </a:extLst>
          </p:cNvPr>
          <p:cNvSpPr>
            <a:spLocks noGrp="1"/>
          </p:cNvSpPr>
          <p:nvPr>
            <p:ph type="pic" sz="quarter" idx="12"/>
          </p:nvPr>
        </p:nvSpPr>
        <p:spPr>
          <a:xfrm>
            <a:off x="3048000" y="3429000"/>
            <a:ext cx="3048000" cy="2705099"/>
          </a:xfrm>
          <a:prstGeom prst="rect">
            <a:avLst/>
          </a:prstGeom>
          <a:pattFill prst="pct5">
            <a:fgClr>
              <a:schemeClr val="accent1"/>
            </a:fgClr>
            <a:bgClr>
              <a:schemeClr val="bg1"/>
            </a:bgClr>
          </a:pattFill>
        </p:spPr>
        <p:txBody>
          <a:bodyPr/>
          <a:lstStyle>
            <a:lvl1pPr>
              <a:defRPr sz="1200"/>
            </a:lvl1pPr>
          </a:lstStyle>
          <a:p>
            <a:endParaRPr lang="en-ID"/>
          </a:p>
        </p:txBody>
      </p:sp>
      <p:sp>
        <p:nvSpPr>
          <p:cNvPr id="4" name="Picture Placeholder 7">
            <a:extLst>
              <a:ext uri="{FF2B5EF4-FFF2-40B4-BE49-F238E27FC236}">
                <a16:creationId xmlns="" xmlns:a16="http://schemas.microsoft.com/office/drawing/2014/main" id="{B5CBF218-FAC1-44DA-97C3-F26EE4525EDF}"/>
              </a:ext>
            </a:extLst>
          </p:cNvPr>
          <p:cNvSpPr>
            <a:spLocks noGrp="1"/>
          </p:cNvSpPr>
          <p:nvPr>
            <p:ph type="pic" sz="quarter" idx="13"/>
          </p:nvPr>
        </p:nvSpPr>
        <p:spPr>
          <a:xfrm>
            <a:off x="6448424" y="3429000"/>
            <a:ext cx="5743575" cy="2705099"/>
          </a:xfrm>
          <a:prstGeom prst="rect">
            <a:avLst/>
          </a:prstGeom>
          <a:pattFill prst="pct5">
            <a:fgClr>
              <a:schemeClr val="accent1"/>
            </a:fgClr>
            <a:bgClr>
              <a:schemeClr val="bg1"/>
            </a:bgClr>
          </a:pattFill>
        </p:spPr>
        <p:txBody>
          <a:bodyPr/>
          <a:lstStyle>
            <a:lvl1pPr>
              <a:defRPr sz="1200"/>
            </a:lvl1pPr>
          </a:lstStyle>
          <a:p>
            <a:endParaRPr lang="en-ID"/>
          </a:p>
        </p:txBody>
      </p:sp>
    </p:spTree>
    <p:extLst>
      <p:ext uri="{BB962C8B-B14F-4D97-AF65-F5344CB8AC3E}">
        <p14:creationId xmlns:p14="http://schemas.microsoft.com/office/powerpoint/2010/main" val="343308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10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A4A97-209E-44E6-8901-754BAE4F4925}" type="datetimeFigureOut">
              <a:rPr lang="en-US" smtClean="0">
                <a:solidFill>
                  <a:prstClr val="black">
                    <a:tint val="75000"/>
                  </a:prstClr>
                </a:solidFill>
              </a:rPr>
              <a:pPr/>
              <a:t>6/25/2023</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247B6-38CB-4400-ACE6-A46F6049EA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366282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8ciagGASro0" TargetMode="External"/><Relationship Id="rId2" Type="http://schemas.openxmlformats.org/officeDocument/2006/relationships/image" Target="../media/image9.jpg"/><Relationship Id="rId1" Type="http://schemas.openxmlformats.org/officeDocument/2006/relationships/slideLayout" Target="../slideLayouts/slideLayout26.xml"/><Relationship Id="rId5" Type="http://schemas.openxmlformats.org/officeDocument/2006/relationships/image" Target="../media/image3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6.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6.xml"/><Relationship Id="rId6" Type="http://schemas.openxmlformats.org/officeDocument/2006/relationships/hyperlink" Target="https://www.youtube.com/watch?v=YQIMGV5vtd4" TargetMode="External"/><Relationship Id="rId5" Type="http://schemas.openxmlformats.org/officeDocument/2006/relationships/image" Target="../media/image40.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V1eYniJ0Rnk" TargetMode="External"/><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2.png"/><Relationship Id="rId1" Type="http://schemas.openxmlformats.org/officeDocument/2006/relationships/slideLayout" Target="../slideLayouts/slideLayout26.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9.xml"/><Relationship Id="rId6" Type="http://schemas.openxmlformats.org/officeDocument/2006/relationships/image" Target="../media/image10.jpe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21373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0175" y="0"/>
            <a:ext cx="6967512" cy="6830692"/>
          </a:xfrm>
          <a:prstGeom prst="rect">
            <a:avLst/>
          </a:prstGeom>
        </p:spPr>
      </p:pic>
      <p:sp>
        <p:nvSpPr>
          <p:cNvPr id="8" name="Graphic 11">
            <a:extLst>
              <a:ext uri="{FF2B5EF4-FFF2-40B4-BE49-F238E27FC236}">
                <a16:creationId xmlns="" xmlns:a16="http://schemas.microsoft.com/office/drawing/2014/main" id="{A4E66EC3-4D60-4C84-B7BD-17F40DC96D73}"/>
              </a:ext>
            </a:extLst>
          </p:cNvPr>
          <p:cNvSpPr/>
          <p:nvPr/>
        </p:nvSpPr>
        <p:spPr>
          <a:xfrm>
            <a:off x="0" y="2419350"/>
            <a:ext cx="4438650" cy="44386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467EBE"/>
          </a:solidFill>
          <a:ln w="9525" cap="flat">
            <a:noFill/>
            <a:prstDash val="solid"/>
            <a:miter/>
          </a:ln>
        </p:spPr>
        <p:txBody>
          <a:bodyPr rtlCol="0" anchor="ctr"/>
          <a:lstStyle/>
          <a:p>
            <a:endParaRPr lang="en-ID"/>
          </a:p>
        </p:txBody>
      </p:sp>
      <p:sp>
        <p:nvSpPr>
          <p:cNvPr id="9" name="Oval 8">
            <a:extLst>
              <a:ext uri="{FF2B5EF4-FFF2-40B4-BE49-F238E27FC236}">
                <a16:creationId xmlns="" xmlns:a16="http://schemas.microsoft.com/office/drawing/2014/main" id="{D76D3F47-6E4F-4EA4-9123-B422A48723CD}"/>
              </a:ext>
            </a:extLst>
          </p:cNvPr>
          <p:cNvSpPr/>
          <p:nvPr/>
        </p:nvSpPr>
        <p:spPr>
          <a:xfrm>
            <a:off x="771525" y="1019175"/>
            <a:ext cx="4819650" cy="4819650"/>
          </a:xfrm>
          <a:prstGeom prst="ellipse">
            <a:avLst/>
          </a:prstGeom>
          <a:solidFill>
            <a:srgbClr val="8DBE3E"/>
          </a:solidFill>
          <a:ln w="152400">
            <a:solidFill>
              <a:schemeClr val="bg1"/>
            </a:solidFill>
            <a:extLst>
              <a:ext uri="{C807C97D-BFC1-408E-A445-0C87EB9F89A2}">
                <ask:lineSketchStyleProps xmlns:ask="http://schemas.microsoft.com/office/drawing/2018/sketchyshapes" xmlns="" sd="1219033472">
                  <a:custGeom>
                    <a:avLst/>
                    <a:gdLst>
                      <a:gd name="connsiteX0" fmla="*/ 0 w 5029200"/>
                      <a:gd name="connsiteY0" fmla="*/ 2514600 h 5029200"/>
                      <a:gd name="connsiteX1" fmla="*/ 2514600 w 5029200"/>
                      <a:gd name="connsiteY1" fmla="*/ 0 h 5029200"/>
                      <a:gd name="connsiteX2" fmla="*/ 5029200 w 5029200"/>
                      <a:gd name="connsiteY2" fmla="*/ 2514600 h 5029200"/>
                      <a:gd name="connsiteX3" fmla="*/ 2514600 w 5029200"/>
                      <a:gd name="connsiteY3" fmla="*/ 5029200 h 5029200"/>
                      <a:gd name="connsiteX4" fmla="*/ 0 w 5029200"/>
                      <a:gd name="connsiteY4" fmla="*/ 25146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5029200" extrusionOk="0">
                        <a:moveTo>
                          <a:pt x="0" y="2514600"/>
                        </a:moveTo>
                        <a:cubicBezTo>
                          <a:pt x="-350999" y="909321"/>
                          <a:pt x="829923" y="111057"/>
                          <a:pt x="2514600" y="0"/>
                        </a:cubicBezTo>
                        <a:cubicBezTo>
                          <a:pt x="4236030" y="70032"/>
                          <a:pt x="4631914" y="1138458"/>
                          <a:pt x="5029200" y="2514600"/>
                        </a:cubicBezTo>
                        <a:cubicBezTo>
                          <a:pt x="4810711" y="4116741"/>
                          <a:pt x="3837091" y="5395571"/>
                          <a:pt x="2514600" y="5029200"/>
                        </a:cubicBezTo>
                        <a:cubicBezTo>
                          <a:pt x="1003930" y="4962509"/>
                          <a:pt x="375092" y="4082597"/>
                          <a:pt x="0" y="25146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Freeform: Shape 10">
            <a:extLst>
              <a:ext uri="{FF2B5EF4-FFF2-40B4-BE49-F238E27FC236}">
                <a16:creationId xmlns="" xmlns:a16="http://schemas.microsoft.com/office/drawing/2014/main" id="{9958E9F5-F9AB-4289-A38C-34357D05C3F6}"/>
              </a:ext>
            </a:extLst>
          </p:cNvPr>
          <p:cNvSpPr/>
          <p:nvPr/>
        </p:nvSpPr>
        <p:spPr>
          <a:xfrm>
            <a:off x="657276" y="468677"/>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467EBE"/>
          </a:solidFill>
          <a:ln w="4775" cap="flat">
            <a:noFill/>
            <a:prstDash val="solid"/>
            <a:miter/>
          </a:ln>
        </p:spPr>
        <p:txBody>
          <a:bodyPr rtlCol="0" anchor="ctr"/>
          <a:lstStyle/>
          <a:p>
            <a:endParaRPr lang="en-ID"/>
          </a:p>
        </p:txBody>
      </p:sp>
      <p:sp>
        <p:nvSpPr>
          <p:cNvPr id="13" name="Freeform: Shape 12">
            <a:extLst>
              <a:ext uri="{FF2B5EF4-FFF2-40B4-BE49-F238E27FC236}">
                <a16:creationId xmlns="" xmlns:a16="http://schemas.microsoft.com/office/drawing/2014/main" id="{ACDDFFD4-B0BC-4C5C-85A0-CD4BE79A0AAF}"/>
              </a:ext>
            </a:extLst>
          </p:cNvPr>
          <p:cNvSpPr/>
          <p:nvPr/>
        </p:nvSpPr>
        <p:spPr>
          <a:xfrm>
            <a:off x="7788649" y="96842"/>
            <a:ext cx="725116" cy="668304"/>
          </a:xfrm>
          <a:custGeom>
            <a:avLst/>
            <a:gdLst>
              <a:gd name="connsiteX0" fmla="*/ 44405 w 305653"/>
              <a:gd name="connsiteY0" fmla="*/ 281706 h 281706"/>
              <a:gd name="connsiteX1" fmla="*/ 10504 w 305653"/>
              <a:gd name="connsiteY1" fmla="*/ 257355 h 281706"/>
              <a:gd name="connsiteX2" fmla="*/ 0 w 305653"/>
              <a:gd name="connsiteY2" fmla="*/ 193852 h 281706"/>
              <a:gd name="connsiteX3" fmla="*/ 193852 w 305653"/>
              <a:gd name="connsiteY3" fmla="*/ 0 h 281706"/>
              <a:gd name="connsiteX4" fmla="*/ 286958 w 305653"/>
              <a:gd name="connsiteY4" fmla="*/ 23873 h 281706"/>
              <a:gd name="connsiteX5" fmla="*/ 301282 w 305653"/>
              <a:gd name="connsiteY5" fmla="*/ 72575 h 281706"/>
              <a:gd name="connsiteX6" fmla="*/ 252581 w 305653"/>
              <a:gd name="connsiteY6" fmla="*/ 86899 h 281706"/>
              <a:gd name="connsiteX7" fmla="*/ 193852 w 305653"/>
              <a:gd name="connsiteY7" fmla="*/ 72098 h 281706"/>
              <a:gd name="connsiteX8" fmla="*/ 71620 w 305653"/>
              <a:gd name="connsiteY8" fmla="*/ 193852 h 281706"/>
              <a:gd name="connsiteX9" fmla="*/ 78305 w 305653"/>
              <a:gd name="connsiteY9" fmla="*/ 233959 h 281706"/>
              <a:gd name="connsiteX10" fmla="*/ 56341 w 305653"/>
              <a:gd name="connsiteY10" fmla="*/ 279319 h 281706"/>
              <a:gd name="connsiteX11" fmla="*/ 44405 w 305653"/>
              <a:gd name="connsiteY11" fmla="*/ 281706 h 2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653" h="281706">
                <a:moveTo>
                  <a:pt x="44405" y="281706"/>
                </a:moveTo>
                <a:cubicBezTo>
                  <a:pt x="29603" y="281706"/>
                  <a:pt x="15756" y="272634"/>
                  <a:pt x="10504" y="257355"/>
                </a:cubicBezTo>
                <a:cubicBezTo>
                  <a:pt x="3342" y="236824"/>
                  <a:pt x="0" y="215816"/>
                  <a:pt x="0" y="193852"/>
                </a:cubicBezTo>
                <a:cubicBezTo>
                  <a:pt x="0" y="86899"/>
                  <a:pt x="86899" y="0"/>
                  <a:pt x="193852" y="0"/>
                </a:cubicBezTo>
                <a:cubicBezTo>
                  <a:pt x="226320" y="0"/>
                  <a:pt x="258788" y="8117"/>
                  <a:pt x="286958" y="23873"/>
                </a:cubicBezTo>
                <a:cubicBezTo>
                  <a:pt x="304147" y="33423"/>
                  <a:pt x="310832" y="54909"/>
                  <a:pt x="301282" y="72575"/>
                </a:cubicBezTo>
                <a:cubicBezTo>
                  <a:pt x="291733" y="89764"/>
                  <a:pt x="270247" y="96449"/>
                  <a:pt x="252581" y="86899"/>
                </a:cubicBezTo>
                <a:cubicBezTo>
                  <a:pt x="234437" y="76872"/>
                  <a:pt x="214383" y="72098"/>
                  <a:pt x="193852" y="72098"/>
                </a:cubicBezTo>
                <a:cubicBezTo>
                  <a:pt x="126529" y="71620"/>
                  <a:pt x="71620" y="126529"/>
                  <a:pt x="71620" y="193852"/>
                </a:cubicBezTo>
                <a:cubicBezTo>
                  <a:pt x="71620" y="207699"/>
                  <a:pt x="74008" y="221068"/>
                  <a:pt x="78305" y="233959"/>
                </a:cubicBezTo>
                <a:cubicBezTo>
                  <a:pt x="84989" y="252581"/>
                  <a:pt x="74962" y="273112"/>
                  <a:pt x="56341" y="279319"/>
                </a:cubicBezTo>
                <a:cubicBezTo>
                  <a:pt x="52044" y="280751"/>
                  <a:pt x="48224" y="281706"/>
                  <a:pt x="44405" y="281706"/>
                </a:cubicBezTo>
                <a:close/>
              </a:path>
            </a:pathLst>
          </a:custGeom>
          <a:solidFill>
            <a:srgbClr val="61978C"/>
          </a:solidFill>
          <a:ln w="4775" cap="flat">
            <a:noFill/>
            <a:prstDash val="solid"/>
            <a:miter/>
          </a:ln>
        </p:spPr>
        <p:txBody>
          <a:bodyPr rtlCol="0" anchor="ctr"/>
          <a:lstStyle/>
          <a:p>
            <a:endParaRPr lang="en-ID"/>
          </a:p>
        </p:txBody>
      </p:sp>
      <p:sp>
        <p:nvSpPr>
          <p:cNvPr id="14"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 name="Group 14">
            <a:extLst>
              <a:ext uri="{FF2B5EF4-FFF2-40B4-BE49-F238E27FC236}">
                <a16:creationId xmlns="" xmlns:a16="http://schemas.microsoft.com/office/drawing/2014/main" id="{C8C7E568-0D59-4F6E-A29B-11049E4A9F26}"/>
              </a:ext>
            </a:extLst>
          </p:cNvPr>
          <p:cNvGrpSpPr/>
          <p:nvPr/>
        </p:nvGrpSpPr>
        <p:grpSpPr>
          <a:xfrm>
            <a:off x="657276" y="6240485"/>
            <a:ext cx="1235028" cy="617515"/>
            <a:chOff x="771525" y="6240487"/>
            <a:chExt cx="1235028" cy="617515"/>
          </a:xfrm>
        </p:grpSpPr>
        <p:sp>
          <p:nvSpPr>
            <p:cNvPr id="16" name="Freeform: Shape 15">
              <a:extLst>
                <a:ext uri="{FF2B5EF4-FFF2-40B4-BE49-F238E27FC236}">
                  <a16:creationId xmlns="" xmlns:a16="http://schemas.microsoft.com/office/drawing/2014/main" id="{A3197899-D17B-49EB-A7E7-9B17D20C8C38}"/>
                </a:ext>
              </a:extLst>
            </p:cNvPr>
            <p:cNvSpPr/>
            <p:nvPr userDrawn="1"/>
          </p:nvSpPr>
          <p:spPr>
            <a:xfrm>
              <a:off x="771525" y="6240487"/>
              <a:ext cx="1235028" cy="617515"/>
            </a:xfrm>
            <a:custGeom>
              <a:avLst/>
              <a:gdLst>
                <a:gd name="connsiteX0" fmla="*/ 617514 w 1235028"/>
                <a:gd name="connsiteY0" fmla="*/ 0 h 617515"/>
                <a:gd name="connsiteX1" fmla="*/ 1235028 w 1235028"/>
                <a:gd name="connsiteY1" fmla="*/ 617514 h 617515"/>
                <a:gd name="connsiteX2" fmla="*/ 1235028 w 1235028"/>
                <a:gd name="connsiteY2" fmla="*/ 617515 h 617515"/>
                <a:gd name="connsiteX3" fmla="*/ 0 w 1235028"/>
                <a:gd name="connsiteY3" fmla="*/ 617515 h 617515"/>
                <a:gd name="connsiteX4" fmla="*/ 0 w 1235028"/>
                <a:gd name="connsiteY4" fmla="*/ 617514 h 617515"/>
                <a:gd name="connsiteX5" fmla="*/ 617514 w 1235028"/>
                <a:gd name="connsiteY5" fmla="*/ 0 h 61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028" h="617515">
                  <a:moveTo>
                    <a:pt x="617514" y="0"/>
                  </a:moveTo>
                  <a:cubicBezTo>
                    <a:pt x="958558" y="0"/>
                    <a:pt x="1235028" y="276470"/>
                    <a:pt x="1235028" y="617514"/>
                  </a:cubicBezTo>
                  <a:lnTo>
                    <a:pt x="1235028" y="617515"/>
                  </a:lnTo>
                  <a:lnTo>
                    <a:pt x="0" y="617515"/>
                  </a:lnTo>
                  <a:lnTo>
                    <a:pt x="0" y="617514"/>
                  </a:lnTo>
                  <a:cubicBezTo>
                    <a:pt x="0" y="276470"/>
                    <a:pt x="276470" y="0"/>
                    <a:pt x="617514" y="0"/>
                  </a:cubicBezTo>
                  <a:close/>
                </a:path>
              </a:pathLst>
            </a:custGeom>
            <a:solidFill>
              <a:schemeClr val="bg1"/>
            </a:solidFill>
            <a:ln w="9525" cap="flat">
              <a:noFill/>
              <a:prstDash val="solid"/>
              <a:miter/>
            </a:ln>
          </p:spPr>
          <p:txBody>
            <a:bodyPr rtlCol="0" anchor="ctr"/>
            <a:lstStyle/>
            <a:p>
              <a:endParaRPr lang="en-ID"/>
            </a:p>
          </p:txBody>
        </p:sp>
        <p:sp>
          <p:nvSpPr>
            <p:cNvPr id="17" name="Freeform: Shape 16">
              <a:extLst>
                <a:ext uri="{FF2B5EF4-FFF2-40B4-BE49-F238E27FC236}">
                  <a16:creationId xmlns="" xmlns:a16="http://schemas.microsoft.com/office/drawing/2014/main" id="{73A93661-7FFA-4262-AA21-1A59C603E353}"/>
                </a:ext>
              </a:extLst>
            </p:cNvPr>
            <p:cNvSpPr/>
            <p:nvPr userDrawn="1"/>
          </p:nvSpPr>
          <p:spPr>
            <a:xfrm>
              <a:off x="959797" y="6428759"/>
              <a:ext cx="858484" cy="429243"/>
            </a:xfrm>
            <a:custGeom>
              <a:avLst/>
              <a:gdLst>
                <a:gd name="connsiteX0" fmla="*/ 429242 w 858484"/>
                <a:gd name="connsiteY0" fmla="*/ 0 h 429243"/>
                <a:gd name="connsiteX1" fmla="*/ 858484 w 858484"/>
                <a:gd name="connsiteY1" fmla="*/ 429242 h 429243"/>
                <a:gd name="connsiteX2" fmla="*/ 858484 w 858484"/>
                <a:gd name="connsiteY2" fmla="*/ 429243 h 429243"/>
                <a:gd name="connsiteX3" fmla="*/ 0 w 858484"/>
                <a:gd name="connsiteY3" fmla="*/ 429243 h 429243"/>
                <a:gd name="connsiteX4" fmla="*/ 0 w 858484"/>
                <a:gd name="connsiteY4" fmla="*/ 429242 h 429243"/>
                <a:gd name="connsiteX5" fmla="*/ 429242 w 858484"/>
                <a:gd name="connsiteY5" fmla="*/ 0 h 42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484" h="429243">
                  <a:moveTo>
                    <a:pt x="429242" y="0"/>
                  </a:moveTo>
                  <a:cubicBezTo>
                    <a:pt x="666306" y="0"/>
                    <a:pt x="858484" y="192178"/>
                    <a:pt x="858484" y="429242"/>
                  </a:cubicBezTo>
                  <a:lnTo>
                    <a:pt x="858484" y="429243"/>
                  </a:lnTo>
                  <a:lnTo>
                    <a:pt x="0" y="429243"/>
                  </a:lnTo>
                  <a:lnTo>
                    <a:pt x="0" y="429242"/>
                  </a:lnTo>
                  <a:cubicBezTo>
                    <a:pt x="0" y="192178"/>
                    <a:pt x="192178" y="0"/>
                    <a:pt x="429242" y="0"/>
                  </a:cubicBezTo>
                  <a:close/>
                </a:path>
              </a:pathLst>
            </a:custGeom>
            <a:solidFill>
              <a:srgbClr val="396598"/>
            </a:solidFill>
            <a:ln w="9525" cap="flat">
              <a:noFill/>
              <a:prstDash val="solid"/>
              <a:miter/>
            </a:ln>
          </p:spPr>
          <p:txBody>
            <a:bodyPr rtlCol="0" anchor="ctr"/>
            <a:lstStyle/>
            <a:p>
              <a:endParaRPr lang="en-ID"/>
            </a:p>
          </p:txBody>
        </p:sp>
      </p:grpSp>
      <p:sp>
        <p:nvSpPr>
          <p:cNvPr id="12" name="TextBox 11">
            <a:extLst>
              <a:ext uri="{FF2B5EF4-FFF2-40B4-BE49-F238E27FC236}">
                <a16:creationId xmlns="" xmlns:a16="http://schemas.microsoft.com/office/drawing/2014/main" id="{46B3ABA2-8D03-8744-87AD-3E841AA4C0E2}"/>
              </a:ext>
            </a:extLst>
          </p:cNvPr>
          <p:cNvSpPr txBox="1"/>
          <p:nvPr/>
        </p:nvSpPr>
        <p:spPr>
          <a:xfrm>
            <a:off x="7637313" y="943742"/>
            <a:ext cx="4926159" cy="1015663"/>
          </a:xfrm>
          <a:prstGeom prst="rect">
            <a:avLst/>
          </a:prstGeom>
          <a:noFill/>
        </p:spPr>
        <p:txBody>
          <a:bodyPr wrap="square" rtlCol="0">
            <a:spAutoFit/>
          </a:bodyPr>
          <a:lstStyle/>
          <a:p>
            <a:pPr algn="ctr"/>
            <a:r>
              <a:rPr lang="en-US" sz="3600" b="1" dirty="0">
                <a:latin typeface="Poppins Medium" pitchFamily="2" charset="77"/>
                <a:cs typeface="Poppins Medium" pitchFamily="2" charset="77"/>
              </a:rPr>
              <a:t>Machine Learning</a:t>
            </a:r>
          </a:p>
          <a:p>
            <a:pPr algn="ctr"/>
            <a:endParaRPr lang="en-US" sz="2400" b="1" u="sng" dirty="0">
              <a:latin typeface="Poppins Medium" pitchFamily="2" charset="77"/>
              <a:cs typeface="Poppins Medium" pitchFamily="2" charset="77"/>
            </a:endParaRPr>
          </a:p>
        </p:txBody>
      </p:sp>
      <p:sp>
        <p:nvSpPr>
          <p:cNvPr id="54" name="TextBox 53">
            <a:extLst>
              <a:ext uri="{FF2B5EF4-FFF2-40B4-BE49-F238E27FC236}">
                <a16:creationId xmlns="" xmlns:a16="http://schemas.microsoft.com/office/drawing/2014/main" id="{89A890DE-0DCE-AB46-8BEE-583C08623E9D}"/>
              </a:ext>
            </a:extLst>
          </p:cNvPr>
          <p:cNvSpPr txBox="1"/>
          <p:nvPr/>
        </p:nvSpPr>
        <p:spPr>
          <a:xfrm>
            <a:off x="6610181" y="2198717"/>
            <a:ext cx="5213287" cy="1015663"/>
          </a:xfrm>
          <a:prstGeom prst="rect">
            <a:avLst/>
          </a:prstGeom>
          <a:noFill/>
        </p:spPr>
        <p:txBody>
          <a:bodyPr wrap="none" rtlCol="0">
            <a:spAutoFit/>
          </a:bodyPr>
          <a:lstStyle/>
          <a:p>
            <a:pPr algn="ctr"/>
            <a:r>
              <a:rPr lang="x-none" sz="6000" b="1" dirty="0" smtClean="0">
                <a:solidFill>
                  <a:srgbClr val="467EBE"/>
                </a:solidFill>
                <a:latin typeface="Poppins" pitchFamily="2" charset="77"/>
                <a:cs typeface="Poppins" pitchFamily="2" charset="77"/>
              </a:rPr>
              <a:t>WELCOME</a:t>
            </a:r>
            <a:r>
              <a:rPr lang="en-US" sz="6000" b="1" dirty="0" smtClean="0">
                <a:solidFill>
                  <a:srgbClr val="467EBE"/>
                </a:solidFill>
                <a:latin typeface="Poppins" pitchFamily="2" charset="77"/>
                <a:cs typeface="Poppins" pitchFamily="2" charset="77"/>
              </a:rPr>
              <a:t> TO</a:t>
            </a:r>
          </a:p>
        </p:txBody>
      </p:sp>
      <p:sp>
        <p:nvSpPr>
          <p:cNvPr id="18" name="TextBox 17">
            <a:extLst>
              <a:ext uri="{FF2B5EF4-FFF2-40B4-BE49-F238E27FC236}">
                <a16:creationId xmlns="" xmlns:a16="http://schemas.microsoft.com/office/drawing/2014/main" id="{83F1D7FA-1D31-C249-83B5-A77AF485F573}"/>
              </a:ext>
            </a:extLst>
          </p:cNvPr>
          <p:cNvSpPr txBox="1"/>
          <p:nvPr/>
        </p:nvSpPr>
        <p:spPr>
          <a:xfrm>
            <a:off x="8551730" y="2444122"/>
            <a:ext cx="3097323" cy="2646878"/>
          </a:xfrm>
          <a:prstGeom prst="rect">
            <a:avLst/>
          </a:prstGeom>
          <a:noFill/>
        </p:spPr>
        <p:txBody>
          <a:bodyPr wrap="none" rtlCol="0">
            <a:spAutoFit/>
          </a:bodyPr>
          <a:lstStyle/>
          <a:p>
            <a:r>
              <a:rPr lang="en-US" sz="16600" dirty="0" smtClean="0">
                <a:solidFill>
                  <a:srgbClr val="8DBE3E"/>
                </a:solidFill>
                <a:latin typeface="Darkwell" pitchFamily="2" charset="0"/>
              </a:rPr>
              <a:t>ML</a:t>
            </a:r>
            <a:endParaRPr lang="x-none" sz="16600" dirty="0">
              <a:solidFill>
                <a:srgbClr val="8DBE3E"/>
              </a:solidFill>
              <a:latin typeface="Darkwell" pitchFamily="2" charset="0"/>
            </a:endParaRP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527" r="22527"/>
          <a:stretch>
            <a:fillRect/>
          </a:stretch>
        </p:blipFill>
        <p:spPr/>
      </p:pic>
      <p:sp>
        <p:nvSpPr>
          <p:cNvPr id="19" name="Freeform: Shape 18">
            <a:extLst>
              <a:ext uri="{FF2B5EF4-FFF2-40B4-BE49-F238E27FC236}">
                <a16:creationId xmlns="" xmlns:a16="http://schemas.microsoft.com/office/drawing/2014/main" id="{AF8E638B-CD7F-498E-B50A-002A573158A9}"/>
              </a:ext>
            </a:extLst>
          </p:cNvPr>
          <p:cNvSpPr/>
          <p:nvPr/>
        </p:nvSpPr>
        <p:spPr>
          <a:xfrm>
            <a:off x="2457553" y="1"/>
            <a:ext cx="4333670" cy="6428759"/>
          </a:xfrm>
          <a:custGeom>
            <a:avLst/>
            <a:gdLst>
              <a:gd name="connsiteX0" fmla="*/ 79956 w 4333670"/>
              <a:gd name="connsiteY0" fmla="*/ 0 h 6428759"/>
              <a:gd name="connsiteX1" fmla="*/ 1873761 w 4333670"/>
              <a:gd name="connsiteY1" fmla="*/ 0 h 6428759"/>
              <a:gd name="connsiteX2" fmla="*/ 1948055 w 4333670"/>
              <a:gd name="connsiteY2" fmla="*/ 25077 h 6428759"/>
              <a:gd name="connsiteX3" fmla="*/ 2117202 w 4333670"/>
              <a:gd name="connsiteY3" fmla="*/ 91776 h 6428759"/>
              <a:gd name="connsiteX4" fmla="*/ 3270680 w 4333670"/>
              <a:gd name="connsiteY4" fmla="*/ 869016 h 6428759"/>
              <a:gd name="connsiteX5" fmla="*/ 4047920 w 4333670"/>
              <a:gd name="connsiteY5" fmla="*/ 2022494 h 6428759"/>
              <a:gd name="connsiteX6" fmla="*/ 4333670 w 4333670"/>
              <a:gd name="connsiteY6" fmla="*/ 3435051 h 6428759"/>
              <a:gd name="connsiteX7" fmla="*/ 3936477 w 4333670"/>
              <a:gd name="connsiteY7" fmla="*/ 5087639 h 6428759"/>
              <a:gd name="connsiteX8" fmla="*/ 2875392 w 4333670"/>
              <a:gd name="connsiteY8" fmla="*/ 6343034 h 6428759"/>
              <a:gd name="connsiteX9" fmla="*/ 2618217 w 4333670"/>
              <a:gd name="connsiteY9" fmla="*/ 6428759 h 6428759"/>
              <a:gd name="connsiteX10" fmla="*/ 2274365 w 4333670"/>
              <a:gd name="connsiteY10" fmla="*/ 6256356 h 6428759"/>
              <a:gd name="connsiteX11" fmla="*/ 2361042 w 4333670"/>
              <a:gd name="connsiteY11" fmla="*/ 5656281 h 6428759"/>
              <a:gd name="connsiteX12" fmla="*/ 3475467 w 4333670"/>
              <a:gd name="connsiteY12" fmla="*/ 3434099 h 6428759"/>
              <a:gd name="connsiteX13" fmla="*/ 704645 w 4333670"/>
              <a:gd name="connsiteY13" fmla="*/ 663276 h 6428759"/>
              <a:gd name="connsiteX14" fmla="*/ 465567 w 4333670"/>
              <a:gd name="connsiteY14" fmla="*/ 673754 h 6428759"/>
              <a:gd name="connsiteX15" fmla="*/ 428420 w 4333670"/>
              <a:gd name="connsiteY15" fmla="*/ 675659 h 6428759"/>
              <a:gd name="connsiteX16" fmla="*/ 1700 w 4333670"/>
              <a:gd name="connsiteY16" fmla="*/ 283229 h 6428759"/>
              <a:gd name="connsiteX17" fmla="*/ 53771 w 4333670"/>
              <a:gd name="connsiteY17" fmla="*/ 37925 h 642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670" h="6428759">
                <a:moveTo>
                  <a:pt x="79956" y="0"/>
                </a:moveTo>
                <a:lnTo>
                  <a:pt x="1873761" y="0"/>
                </a:lnTo>
                <a:lnTo>
                  <a:pt x="1948055" y="25077"/>
                </a:lnTo>
                <a:cubicBezTo>
                  <a:pt x="2004852" y="45848"/>
                  <a:pt x="2061243" y="68083"/>
                  <a:pt x="2117202" y="91776"/>
                </a:cubicBezTo>
                <a:cubicBezTo>
                  <a:pt x="2549637" y="274656"/>
                  <a:pt x="2937305" y="536594"/>
                  <a:pt x="3270680" y="869016"/>
                </a:cubicBezTo>
                <a:cubicBezTo>
                  <a:pt x="3604055" y="1202391"/>
                  <a:pt x="3865040" y="1590059"/>
                  <a:pt x="4047920" y="2022494"/>
                </a:cubicBezTo>
                <a:cubicBezTo>
                  <a:pt x="4237467" y="2470169"/>
                  <a:pt x="4333670" y="2945466"/>
                  <a:pt x="4333670" y="3435051"/>
                </a:cubicBezTo>
                <a:cubicBezTo>
                  <a:pt x="4333670" y="4008456"/>
                  <a:pt x="4196510" y="4580909"/>
                  <a:pt x="3936477" y="5087639"/>
                </a:cubicBezTo>
                <a:cubicBezTo>
                  <a:pt x="3685017" y="5578176"/>
                  <a:pt x="3318305" y="6012516"/>
                  <a:pt x="2875392" y="6343034"/>
                </a:cubicBezTo>
                <a:cubicBezTo>
                  <a:pt x="2798240" y="6401136"/>
                  <a:pt x="2707752" y="6428759"/>
                  <a:pt x="2618217" y="6428759"/>
                </a:cubicBezTo>
                <a:cubicBezTo>
                  <a:pt x="2487725" y="6428759"/>
                  <a:pt x="2359137" y="6369704"/>
                  <a:pt x="2274365" y="6256356"/>
                </a:cubicBezTo>
                <a:cubicBezTo>
                  <a:pt x="2132442" y="6066809"/>
                  <a:pt x="2171495" y="5798204"/>
                  <a:pt x="2361042" y="5656281"/>
                </a:cubicBezTo>
                <a:cubicBezTo>
                  <a:pt x="3069702" y="5126691"/>
                  <a:pt x="3475467" y="4317066"/>
                  <a:pt x="3475467" y="3434099"/>
                </a:cubicBezTo>
                <a:cubicBezTo>
                  <a:pt x="3476420" y="1906289"/>
                  <a:pt x="2232455" y="663276"/>
                  <a:pt x="704645" y="663276"/>
                </a:cubicBezTo>
                <a:cubicBezTo>
                  <a:pt x="624635" y="663276"/>
                  <a:pt x="544625" y="667086"/>
                  <a:pt x="465567" y="673754"/>
                </a:cubicBezTo>
                <a:cubicBezTo>
                  <a:pt x="453185" y="674706"/>
                  <a:pt x="440802" y="675659"/>
                  <a:pt x="428420" y="675659"/>
                </a:cubicBezTo>
                <a:cubicBezTo>
                  <a:pt x="208392" y="675659"/>
                  <a:pt x="20750" y="507066"/>
                  <a:pt x="1700" y="283229"/>
                </a:cubicBezTo>
                <a:cubicBezTo>
                  <a:pt x="-6158" y="194647"/>
                  <a:pt x="13577" y="110082"/>
                  <a:pt x="53771" y="37925"/>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235772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FB71A6F-FE0E-4677-AEE5-0DB7C82F3C0C}"/>
              </a:ext>
            </a:extLst>
          </p:cNvPr>
          <p:cNvSpPr/>
          <p:nvPr/>
        </p:nvSpPr>
        <p:spPr>
          <a:xfrm>
            <a:off x="6922915" y="3265870"/>
            <a:ext cx="2733675" cy="3429000"/>
          </a:xfrm>
          <a:prstGeom prst="rect">
            <a:avLst/>
          </a:prstGeom>
          <a:solidFill>
            <a:srgbClr val="467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0" name="TextBox 19">
            <a:extLst>
              <a:ext uri="{FF2B5EF4-FFF2-40B4-BE49-F238E27FC236}">
                <a16:creationId xmlns="" xmlns:a16="http://schemas.microsoft.com/office/drawing/2014/main" id="{159F2B04-1974-2448-AF54-792FE90F8996}"/>
              </a:ext>
            </a:extLst>
          </p:cNvPr>
          <p:cNvSpPr txBox="1"/>
          <p:nvPr/>
        </p:nvSpPr>
        <p:spPr>
          <a:xfrm>
            <a:off x="530217" y="711516"/>
            <a:ext cx="5273426" cy="1323439"/>
          </a:xfrm>
          <a:prstGeom prst="rect">
            <a:avLst/>
          </a:prstGeom>
          <a:noFill/>
        </p:spPr>
        <p:txBody>
          <a:bodyPr wrap="square" rtlCol="0">
            <a:spAutoFit/>
          </a:bodyPr>
          <a:lstStyle/>
          <a:p>
            <a:pPr algn="ctr"/>
            <a:r>
              <a:rPr lang="en-US" sz="4000" b="1" dirty="0" smtClean="0">
                <a:solidFill>
                  <a:schemeClr val="bg1">
                    <a:lumMod val="25000"/>
                  </a:schemeClr>
                </a:solidFill>
                <a:latin typeface="Poppins" pitchFamily="2" charset="77"/>
                <a:cs typeface="Poppins" pitchFamily="2" charset="77"/>
              </a:rPr>
              <a:t>What </a:t>
            </a:r>
            <a:r>
              <a:rPr lang="en-US" sz="4000" b="1" dirty="0" smtClean="0">
                <a:solidFill>
                  <a:srgbClr val="92D050"/>
                </a:solidFill>
                <a:latin typeface="Poppins" pitchFamily="2" charset="77"/>
                <a:cs typeface="Poppins" pitchFamily="2" charset="77"/>
              </a:rPr>
              <a:t>is</a:t>
            </a:r>
            <a:r>
              <a:rPr lang="en-US" sz="4000" b="1" dirty="0" smtClean="0">
                <a:solidFill>
                  <a:schemeClr val="bg1">
                    <a:lumMod val="25000"/>
                  </a:schemeClr>
                </a:solidFill>
                <a:latin typeface="Poppins" pitchFamily="2" charset="77"/>
                <a:cs typeface="Poppins" pitchFamily="2" charset="77"/>
              </a:rPr>
              <a:t> </a:t>
            </a:r>
            <a:r>
              <a:rPr lang="en-US" sz="4000" b="1" dirty="0" smtClean="0">
                <a:solidFill>
                  <a:srgbClr val="467EBE"/>
                </a:solidFill>
              </a:rPr>
              <a:t>Machine Learning </a:t>
            </a:r>
            <a:endParaRPr lang="x-none" sz="4000" b="1" dirty="0">
              <a:solidFill>
                <a:srgbClr val="467EBE"/>
              </a:solidFill>
              <a:latin typeface="Poppins" pitchFamily="2" charset="77"/>
              <a:cs typeface="Poppins" pitchFamily="2" charset="77"/>
            </a:endParaRPr>
          </a:p>
        </p:txBody>
      </p:sp>
      <p:sp>
        <p:nvSpPr>
          <p:cNvPr id="12" name="Freeform: Shape 11">
            <a:extLst>
              <a:ext uri="{FF2B5EF4-FFF2-40B4-BE49-F238E27FC236}">
                <a16:creationId xmlns="" xmlns:a16="http://schemas.microsoft.com/office/drawing/2014/main" id="{CC7E86B3-3DC6-4C13-8952-237DC18492EE}"/>
              </a:ext>
            </a:extLst>
          </p:cNvPr>
          <p:cNvSpPr/>
          <p:nvPr/>
        </p:nvSpPr>
        <p:spPr>
          <a:xfrm rot="9123351">
            <a:off x="5641645" y="2384531"/>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61978C"/>
          </a:solidFill>
          <a:ln w="4775" cap="flat">
            <a:noFill/>
            <a:prstDash val="solid"/>
            <a:miter/>
          </a:ln>
        </p:spPr>
        <p:txBody>
          <a:bodyPr rtlCol="0" anchor="ctr"/>
          <a:lstStyle/>
          <a:p>
            <a:endParaRPr lang="en-ID"/>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750" r="19750"/>
          <a:stretch>
            <a:fillRect/>
          </a:stretch>
        </p:blipFill>
        <p:spPr>
          <a:xfrm>
            <a:off x="6520454" y="622150"/>
            <a:ext cx="5467350" cy="5467350"/>
          </a:xfrm>
        </p:spPr>
      </p:pic>
      <p:sp>
        <p:nvSpPr>
          <p:cNvPr id="14" name="Graphic 11">
            <a:extLst>
              <a:ext uri="{FF2B5EF4-FFF2-40B4-BE49-F238E27FC236}">
                <a16:creationId xmlns="" xmlns:a16="http://schemas.microsoft.com/office/drawing/2014/main" id="{A4E66EC3-4D60-4C84-B7BD-17F40DC96D73}"/>
              </a:ext>
            </a:extLst>
          </p:cNvPr>
          <p:cNvSpPr/>
          <p:nvPr/>
        </p:nvSpPr>
        <p:spPr>
          <a:xfrm>
            <a:off x="0" y="4167050"/>
            <a:ext cx="3631474" cy="2690949"/>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467EBE"/>
          </a:solidFill>
          <a:ln w="9525" cap="flat">
            <a:noFill/>
            <a:prstDash val="solid"/>
            <a:miter/>
          </a:ln>
        </p:spPr>
        <p:txBody>
          <a:bodyPr rtlCol="0" anchor="ctr"/>
          <a:lstStyle/>
          <a:p>
            <a:endParaRPr lang="en-ID"/>
          </a:p>
        </p:txBody>
      </p:sp>
      <p:pic>
        <p:nvPicPr>
          <p:cNvPr id="2" name="Picture 1"/>
          <p:cNvPicPr>
            <a:picLocks noChangeAspect="1"/>
          </p:cNvPicPr>
          <p:nvPr/>
        </p:nvPicPr>
        <p:blipFill>
          <a:blip r:embed="rId3"/>
          <a:stretch>
            <a:fillRect/>
          </a:stretch>
        </p:blipFill>
        <p:spPr>
          <a:xfrm>
            <a:off x="752475" y="2060425"/>
            <a:ext cx="9220200" cy="2590800"/>
          </a:xfrm>
          <a:prstGeom prst="rect">
            <a:avLst/>
          </a:prstGeom>
        </p:spPr>
      </p:pic>
      <p:pic>
        <p:nvPicPr>
          <p:cNvPr id="4" name="Picture 3"/>
          <p:cNvPicPr>
            <a:picLocks noChangeAspect="1"/>
          </p:cNvPicPr>
          <p:nvPr/>
        </p:nvPicPr>
        <p:blipFill>
          <a:blip r:embed="rId4"/>
          <a:stretch>
            <a:fillRect/>
          </a:stretch>
        </p:blipFill>
        <p:spPr>
          <a:xfrm>
            <a:off x="943320" y="5115835"/>
            <a:ext cx="8667750" cy="1276350"/>
          </a:xfrm>
          <a:prstGeom prst="rect">
            <a:avLst/>
          </a:prstGeom>
        </p:spPr>
      </p:pic>
    </p:spTree>
    <p:extLst>
      <p:ext uri="{BB962C8B-B14F-4D97-AF65-F5344CB8AC3E}">
        <p14:creationId xmlns:p14="http://schemas.microsoft.com/office/powerpoint/2010/main" val="420702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9958E9F5-F9AB-4289-A38C-34357D05C3F6}"/>
              </a:ext>
            </a:extLst>
          </p:cNvPr>
          <p:cNvSpPr/>
          <p:nvPr/>
        </p:nvSpPr>
        <p:spPr>
          <a:xfrm>
            <a:off x="657276" y="468677"/>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467EBE"/>
          </a:solidFill>
          <a:ln w="4775" cap="flat">
            <a:noFill/>
            <a:prstDash val="solid"/>
            <a:miter/>
          </a:ln>
        </p:spPr>
        <p:txBody>
          <a:bodyPr rtlCol="0" anchor="ctr"/>
          <a:lstStyle/>
          <a:p>
            <a:endParaRPr lang="en-ID"/>
          </a:p>
        </p:txBody>
      </p:sp>
      <p:sp>
        <p:nvSpPr>
          <p:cNvPr id="14"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p:cNvGrpSpPr/>
          <p:nvPr/>
        </p:nvGrpSpPr>
        <p:grpSpPr>
          <a:xfrm>
            <a:off x="54026" y="-11683"/>
            <a:ext cx="6880034" cy="1807947"/>
            <a:chOff x="54026" y="-11683"/>
            <a:chExt cx="6880034" cy="1807947"/>
          </a:xfrm>
        </p:grpSpPr>
        <p:grpSp>
          <p:nvGrpSpPr>
            <p:cNvPr id="21"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7" name="Freeform 26">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8" name="Freeform 27">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2" name="Rounded Rectangle 21">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2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25"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6"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4" name="TextBox 23">
              <a:extLst>
                <a:ext uri="{FF2B5EF4-FFF2-40B4-BE49-F238E27FC236}">
                  <a16:creationId xmlns="" xmlns:a16="http://schemas.microsoft.com/office/drawing/2014/main" id="{159F2B04-1974-2448-AF54-792FE90F8996}"/>
                </a:ext>
              </a:extLst>
            </p:cNvPr>
            <p:cNvSpPr txBox="1"/>
            <p:nvPr/>
          </p:nvSpPr>
          <p:spPr>
            <a:xfrm>
              <a:off x="1929500" y="375250"/>
              <a:ext cx="3201517" cy="523220"/>
            </a:xfrm>
            <a:prstGeom prst="rect">
              <a:avLst/>
            </a:prstGeom>
            <a:noFill/>
          </p:spPr>
          <p:txBody>
            <a:bodyPr wrap="none" rtlCol="0">
              <a:spAutoFit/>
            </a:bodyPr>
            <a:lstStyle/>
            <a:p>
              <a:pPr algn="ctr"/>
              <a:r>
                <a:rPr lang="en-US" sz="2800" b="1" u="sng" dirty="0" smtClean="0">
                  <a:solidFill>
                    <a:schemeClr val="bg1">
                      <a:lumMod val="25000"/>
                    </a:schemeClr>
                  </a:solidFill>
                  <a:latin typeface="Poppins" pitchFamily="2" charset="77"/>
                  <a:cs typeface="Poppins" pitchFamily="2" charset="77"/>
                </a:rPr>
                <a:t>Machine</a:t>
              </a:r>
              <a:r>
                <a:rPr lang="x-none" sz="2800" b="1" u="sng" dirty="0" smtClean="0">
                  <a:latin typeface="Poppins" pitchFamily="2" charset="77"/>
                  <a:cs typeface="Poppins" pitchFamily="2" charset="77"/>
                </a:rPr>
                <a:t> </a:t>
              </a:r>
              <a:r>
                <a:rPr lang="en-US" sz="2800" b="1" u="sng" dirty="0" err="1" smtClean="0">
                  <a:solidFill>
                    <a:srgbClr val="92D050"/>
                  </a:solidFill>
                  <a:latin typeface="Poppins" pitchFamily="2" charset="77"/>
                  <a:cs typeface="Poppins" pitchFamily="2" charset="77"/>
                </a:rPr>
                <a:t>Leanring</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rotWithShape="1">
          <a:blip r:embed="rId2"/>
          <a:srcRect l="33606" t="22411" r="17697" b="24732"/>
          <a:stretch/>
        </p:blipFill>
        <p:spPr>
          <a:xfrm>
            <a:off x="54026" y="1776963"/>
            <a:ext cx="8012756" cy="4911448"/>
          </a:xfrm>
          <a:prstGeom prst="rect">
            <a:avLst/>
          </a:prstGeom>
        </p:spPr>
      </p:pic>
      <p:pic>
        <p:nvPicPr>
          <p:cNvPr id="30"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750" r="19750"/>
          <a:stretch>
            <a:fillRect/>
          </a:stretch>
        </p:blipFill>
        <p:spPr>
          <a:xfrm>
            <a:off x="8243046" y="2459544"/>
            <a:ext cx="3700807" cy="37008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Placeholder 2"/>
          <p:cNvPicPr>
            <a:picLocks noChangeAspect="1"/>
          </p:cNvPicPr>
          <p:nvPr/>
        </p:nvPicPr>
        <p:blipFill>
          <a:blip r:embed="rId4" cstate="print">
            <a:extLst>
              <a:ext uri="{28A0092B-C50C-407E-A947-70E740481C1C}">
                <a14:useLocalDpi xmlns:a14="http://schemas.microsoft.com/office/drawing/2010/main" val="0"/>
              </a:ext>
            </a:extLst>
          </a:blip>
          <a:srcRect l="19750" r="19750"/>
          <a:stretch>
            <a:fillRect/>
          </a:stretch>
        </p:blipFill>
        <p:spPr>
          <a:xfrm>
            <a:off x="8870878" y="636860"/>
            <a:ext cx="2927213" cy="2927213"/>
          </a:xfrm>
          <a:prstGeom prst="ellipse">
            <a:avLst/>
          </a:prstGeom>
          <a:pattFill prst="pct5">
            <a:fgClr>
              <a:schemeClr val="accent1"/>
            </a:fgClr>
            <a:bgClr>
              <a:schemeClr val="bg1"/>
            </a:bgClr>
          </a:pattFill>
        </p:spPr>
      </p:pic>
    </p:spTree>
    <p:extLst>
      <p:ext uri="{BB962C8B-B14F-4D97-AF65-F5344CB8AC3E}">
        <p14:creationId xmlns:p14="http://schemas.microsoft.com/office/powerpoint/2010/main" val="811437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raphic 11">
            <a:extLst>
              <a:ext uri="{FF2B5EF4-FFF2-40B4-BE49-F238E27FC236}">
                <a16:creationId xmlns="" xmlns:a16="http://schemas.microsoft.com/office/drawing/2014/main" id="{A4E66EC3-4D60-4C84-B7BD-17F40DC96D73}"/>
              </a:ext>
            </a:extLst>
          </p:cNvPr>
          <p:cNvSpPr/>
          <p:nvPr/>
        </p:nvSpPr>
        <p:spPr>
          <a:xfrm>
            <a:off x="0" y="2419350"/>
            <a:ext cx="4438650" cy="44386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467EBE"/>
          </a:solidFill>
          <a:ln w="9525" cap="flat">
            <a:noFill/>
            <a:prstDash val="solid"/>
            <a:miter/>
          </a:ln>
        </p:spPr>
        <p:txBody>
          <a:bodyPr rtlCol="0" anchor="ctr"/>
          <a:lstStyle/>
          <a:p>
            <a:endParaRPr lang="en-ID"/>
          </a:p>
        </p:txBody>
      </p:sp>
      <p:sp>
        <p:nvSpPr>
          <p:cNvPr id="11" name="Freeform: Shape 10">
            <a:extLst>
              <a:ext uri="{FF2B5EF4-FFF2-40B4-BE49-F238E27FC236}">
                <a16:creationId xmlns="" xmlns:a16="http://schemas.microsoft.com/office/drawing/2014/main" id="{9958E9F5-F9AB-4289-A38C-34357D05C3F6}"/>
              </a:ext>
            </a:extLst>
          </p:cNvPr>
          <p:cNvSpPr/>
          <p:nvPr/>
        </p:nvSpPr>
        <p:spPr>
          <a:xfrm>
            <a:off x="657276" y="468677"/>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467EBE"/>
          </a:solidFill>
          <a:ln w="4775" cap="flat">
            <a:noFill/>
            <a:prstDash val="solid"/>
            <a:miter/>
          </a:ln>
        </p:spPr>
        <p:txBody>
          <a:bodyPr rtlCol="0" anchor="ctr"/>
          <a:lstStyle/>
          <a:p>
            <a:endParaRPr lang="en-ID"/>
          </a:p>
        </p:txBody>
      </p:sp>
      <p:sp>
        <p:nvSpPr>
          <p:cNvPr id="14"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p:cNvGrpSpPr/>
          <p:nvPr/>
        </p:nvGrpSpPr>
        <p:grpSpPr>
          <a:xfrm>
            <a:off x="54026" y="-11683"/>
            <a:ext cx="6880034" cy="1807947"/>
            <a:chOff x="54026" y="-11683"/>
            <a:chExt cx="6880034" cy="1807947"/>
          </a:xfrm>
        </p:grpSpPr>
        <p:grpSp>
          <p:nvGrpSpPr>
            <p:cNvPr id="21"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7" name="Freeform 26">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8" name="Freeform 27">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2" name="Rounded Rectangle 21">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2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25"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6"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4" name="TextBox 23">
              <a:extLst>
                <a:ext uri="{FF2B5EF4-FFF2-40B4-BE49-F238E27FC236}">
                  <a16:creationId xmlns="" xmlns:a16="http://schemas.microsoft.com/office/drawing/2014/main" id="{159F2B04-1974-2448-AF54-792FE90F8996}"/>
                </a:ext>
              </a:extLst>
            </p:cNvPr>
            <p:cNvSpPr txBox="1"/>
            <p:nvPr/>
          </p:nvSpPr>
          <p:spPr>
            <a:xfrm>
              <a:off x="716832" y="375250"/>
              <a:ext cx="5626860" cy="523220"/>
            </a:xfrm>
            <a:prstGeom prst="rect">
              <a:avLst/>
            </a:prstGeom>
            <a:noFill/>
          </p:spPr>
          <p:txBody>
            <a:bodyPr wrap="none" rtlCol="0">
              <a:spAutoFit/>
            </a:bodyPr>
            <a:lstStyle/>
            <a:p>
              <a:pPr algn="ctr"/>
              <a:r>
                <a:rPr lang="en-US" sz="2800" b="1" u="sng" dirty="0" err="1" smtClean="0">
                  <a:solidFill>
                    <a:schemeClr val="bg1">
                      <a:lumMod val="25000"/>
                    </a:schemeClr>
                  </a:solidFill>
                  <a:latin typeface="Poppins" pitchFamily="2" charset="77"/>
                  <a:cs typeface="Poppins" pitchFamily="2" charset="77"/>
                </a:rPr>
                <a:t>Determing</a:t>
              </a:r>
              <a:r>
                <a:rPr lang="en-US" sz="2800" b="1" u="sng" dirty="0" smtClean="0">
                  <a:solidFill>
                    <a:schemeClr val="bg1">
                      <a:lumMod val="25000"/>
                    </a:schemeClr>
                  </a:solidFill>
                  <a:latin typeface="Poppins" pitchFamily="2" charset="77"/>
                  <a:cs typeface="Poppins" pitchFamily="2" charset="77"/>
                </a:rPr>
                <a:t> </a:t>
              </a:r>
              <a:r>
                <a:rPr lang="x-none" sz="2800" b="1" u="sng" dirty="0" smtClean="0">
                  <a:latin typeface="Poppins" pitchFamily="2" charset="77"/>
                  <a:cs typeface="Poppins" pitchFamily="2" charset="77"/>
                </a:rPr>
                <a:t> </a:t>
              </a:r>
              <a:r>
                <a:rPr lang="en-US" sz="2800" b="1" u="sng" dirty="0" smtClean="0">
                  <a:solidFill>
                    <a:srgbClr val="92D050"/>
                  </a:solidFill>
                  <a:latin typeface="Poppins" pitchFamily="2" charset="77"/>
                  <a:cs typeface="Poppins" pitchFamily="2" charset="77"/>
                </a:rPr>
                <a:t>in Machine Learning</a:t>
              </a:r>
              <a:endParaRPr lang="x-none" sz="2800" b="1" u="sng" dirty="0">
                <a:solidFill>
                  <a:srgbClr val="92D050"/>
                </a:solidFill>
                <a:latin typeface="Poppins" pitchFamily="2" charset="77"/>
                <a:cs typeface="Poppins" pitchFamily="2" charset="77"/>
              </a:endParaRPr>
            </a:p>
          </p:txBody>
        </p:sp>
      </p:grpSp>
      <p:sp>
        <p:nvSpPr>
          <p:cNvPr id="2" name="Rectangle 1"/>
          <p:cNvSpPr/>
          <p:nvPr/>
        </p:nvSpPr>
        <p:spPr>
          <a:xfrm>
            <a:off x="366160" y="1587605"/>
            <a:ext cx="6096000" cy="1006429"/>
          </a:xfrm>
          <a:prstGeom prst="rect">
            <a:avLst/>
          </a:prstGeom>
        </p:spPr>
        <p:txBody>
          <a:bodyPr>
            <a:spAutoFit/>
          </a:bodyPr>
          <a:lstStyle/>
          <a:p>
            <a:pPr marL="314960" marR="291465" indent="-137160">
              <a:lnSpc>
                <a:spcPct val="109600"/>
              </a:lnSpc>
              <a:buClr>
                <a:srgbClr val="3333B2"/>
              </a:buClr>
              <a:buSzPct val="60000"/>
              <a:buChar char="►"/>
              <a:tabLst>
                <a:tab pos="315595" algn="l"/>
              </a:tabLst>
            </a:pPr>
            <a:r>
              <a:rPr lang="en-US" spc="-25" dirty="0">
                <a:latin typeface="Arial"/>
                <a:cs typeface="Arial"/>
              </a:rPr>
              <a:t>In</a:t>
            </a:r>
            <a:r>
              <a:rPr lang="en-US" spc="50" dirty="0">
                <a:latin typeface="Arial"/>
                <a:cs typeface="Arial"/>
              </a:rPr>
              <a:t> </a:t>
            </a:r>
            <a:r>
              <a:rPr lang="en-US" spc="-55" dirty="0">
                <a:latin typeface="Arial"/>
                <a:cs typeface="Arial"/>
              </a:rPr>
              <a:t>many</a:t>
            </a:r>
            <a:r>
              <a:rPr lang="en-US" spc="60" dirty="0">
                <a:latin typeface="Arial"/>
                <a:cs typeface="Arial"/>
              </a:rPr>
              <a:t> </a:t>
            </a:r>
            <a:r>
              <a:rPr lang="en-US" spc="-100" dirty="0">
                <a:latin typeface="Arial"/>
                <a:cs typeface="Arial"/>
              </a:rPr>
              <a:t>cases</a:t>
            </a:r>
            <a:r>
              <a:rPr lang="en-US" spc="55" dirty="0">
                <a:latin typeface="Arial"/>
                <a:cs typeface="Arial"/>
              </a:rPr>
              <a:t> </a:t>
            </a:r>
            <a:r>
              <a:rPr lang="en-US" spc="-55" dirty="0">
                <a:latin typeface="Arial"/>
                <a:cs typeface="Arial"/>
              </a:rPr>
              <a:t>is</a:t>
            </a:r>
            <a:r>
              <a:rPr lang="en-US" spc="50" dirty="0">
                <a:latin typeface="Arial"/>
                <a:cs typeface="Arial"/>
              </a:rPr>
              <a:t> </a:t>
            </a:r>
            <a:r>
              <a:rPr lang="en-US" spc="-50" dirty="0">
                <a:solidFill>
                  <a:srgbClr val="0000FF"/>
                </a:solidFill>
                <a:latin typeface="Arial"/>
                <a:cs typeface="Arial"/>
              </a:rPr>
              <a:t>very</a:t>
            </a:r>
            <a:r>
              <a:rPr lang="en-US" spc="60" dirty="0">
                <a:solidFill>
                  <a:srgbClr val="0000FF"/>
                </a:solidFill>
                <a:latin typeface="Arial"/>
                <a:cs typeface="Arial"/>
              </a:rPr>
              <a:t> </a:t>
            </a:r>
            <a:r>
              <a:rPr lang="en-US" dirty="0">
                <a:solidFill>
                  <a:srgbClr val="0000FF"/>
                </a:solidFill>
                <a:latin typeface="Arial"/>
                <a:cs typeface="Arial"/>
              </a:rPr>
              <a:t>difficult</a:t>
            </a:r>
            <a:r>
              <a:rPr lang="en-US" spc="55" dirty="0">
                <a:solidFill>
                  <a:srgbClr val="0000FF"/>
                </a:solidFill>
                <a:latin typeface="Arial"/>
                <a:cs typeface="Arial"/>
              </a:rPr>
              <a:t> </a:t>
            </a:r>
            <a:r>
              <a:rPr lang="en-US" spc="10" dirty="0">
                <a:solidFill>
                  <a:srgbClr val="0000FF"/>
                </a:solidFill>
                <a:latin typeface="Arial"/>
                <a:cs typeface="Arial"/>
              </a:rPr>
              <a:t>to</a:t>
            </a:r>
            <a:r>
              <a:rPr lang="en-US" spc="55" dirty="0">
                <a:solidFill>
                  <a:srgbClr val="0000FF"/>
                </a:solidFill>
                <a:latin typeface="Arial"/>
                <a:cs typeface="Arial"/>
              </a:rPr>
              <a:t> </a:t>
            </a:r>
            <a:r>
              <a:rPr lang="en-US" spc="-45" dirty="0">
                <a:solidFill>
                  <a:srgbClr val="0000FF"/>
                </a:solidFill>
                <a:latin typeface="Arial"/>
                <a:cs typeface="Arial"/>
              </a:rPr>
              <a:t>specify</a:t>
            </a:r>
            <a:r>
              <a:rPr lang="en-US" spc="55" dirty="0">
                <a:solidFill>
                  <a:srgbClr val="0000FF"/>
                </a:solidFill>
                <a:latin typeface="Arial"/>
                <a:cs typeface="Arial"/>
              </a:rPr>
              <a:t> </a:t>
            </a:r>
            <a:r>
              <a:rPr lang="en-US" spc="-55" dirty="0">
                <a:solidFill>
                  <a:srgbClr val="0000FF"/>
                </a:solidFill>
                <a:latin typeface="Arial"/>
                <a:cs typeface="Arial"/>
              </a:rPr>
              <a:t>those</a:t>
            </a:r>
            <a:r>
              <a:rPr lang="en-US" spc="55" dirty="0">
                <a:solidFill>
                  <a:srgbClr val="0000FF"/>
                </a:solidFill>
                <a:latin typeface="Arial"/>
                <a:cs typeface="Arial"/>
              </a:rPr>
              <a:t> </a:t>
            </a:r>
            <a:r>
              <a:rPr lang="en-US" spc="-45" dirty="0">
                <a:solidFill>
                  <a:srgbClr val="0000FF"/>
                </a:solidFill>
                <a:latin typeface="Arial"/>
                <a:cs typeface="Arial"/>
              </a:rPr>
              <a:t>rules</a:t>
            </a:r>
            <a:r>
              <a:rPr lang="en-US" spc="-45" dirty="0">
                <a:latin typeface="Arial"/>
                <a:cs typeface="Arial"/>
              </a:rPr>
              <a:t>,</a:t>
            </a:r>
            <a:r>
              <a:rPr lang="en-US" spc="55" dirty="0">
                <a:latin typeface="Arial"/>
                <a:cs typeface="Arial"/>
              </a:rPr>
              <a:t> </a:t>
            </a:r>
            <a:r>
              <a:rPr lang="en-US" spc="-40" dirty="0">
                <a:latin typeface="Arial"/>
                <a:cs typeface="Arial"/>
              </a:rPr>
              <a:t>e.g.,</a:t>
            </a:r>
            <a:r>
              <a:rPr lang="en-US" spc="55" dirty="0">
                <a:latin typeface="Arial"/>
                <a:cs typeface="Arial"/>
              </a:rPr>
              <a:t> </a:t>
            </a:r>
            <a:r>
              <a:rPr lang="en-US" spc="-50" dirty="0">
                <a:latin typeface="Arial"/>
                <a:cs typeface="Arial"/>
              </a:rPr>
              <a:t>given</a:t>
            </a:r>
            <a:r>
              <a:rPr lang="en-US" spc="55" dirty="0">
                <a:latin typeface="Arial"/>
                <a:cs typeface="Arial"/>
              </a:rPr>
              <a:t> </a:t>
            </a:r>
            <a:r>
              <a:rPr lang="en-US" spc="-80" dirty="0">
                <a:latin typeface="Arial"/>
                <a:cs typeface="Arial"/>
              </a:rPr>
              <a:t>a </a:t>
            </a:r>
            <a:r>
              <a:rPr lang="en-US" spc="-260" dirty="0">
                <a:latin typeface="Arial"/>
                <a:cs typeface="Arial"/>
              </a:rPr>
              <a:t> </a:t>
            </a:r>
            <a:r>
              <a:rPr lang="en-US" spc="-25" dirty="0">
                <a:latin typeface="Arial"/>
                <a:cs typeface="Arial"/>
              </a:rPr>
              <a:t>picture</a:t>
            </a:r>
            <a:r>
              <a:rPr lang="en-US" spc="50" dirty="0">
                <a:latin typeface="Arial"/>
                <a:cs typeface="Arial"/>
              </a:rPr>
              <a:t> </a:t>
            </a:r>
            <a:r>
              <a:rPr lang="en-US" spc="-45" dirty="0">
                <a:latin typeface="Arial"/>
                <a:cs typeface="Arial"/>
              </a:rPr>
              <a:t>determine</a:t>
            </a:r>
            <a:r>
              <a:rPr lang="en-US" spc="55" dirty="0">
                <a:latin typeface="Arial"/>
                <a:cs typeface="Arial"/>
              </a:rPr>
              <a:t> </a:t>
            </a:r>
            <a:r>
              <a:rPr lang="en-US" spc="-40" dirty="0">
                <a:latin typeface="Arial"/>
                <a:cs typeface="Arial"/>
              </a:rPr>
              <a:t>whether</a:t>
            </a:r>
            <a:r>
              <a:rPr lang="en-US" spc="50" dirty="0">
                <a:latin typeface="Arial"/>
                <a:cs typeface="Arial"/>
              </a:rPr>
              <a:t> </a:t>
            </a:r>
            <a:r>
              <a:rPr lang="en-US" spc="-40" dirty="0">
                <a:latin typeface="Arial"/>
                <a:cs typeface="Arial"/>
              </a:rPr>
              <a:t>there</a:t>
            </a:r>
            <a:r>
              <a:rPr lang="en-US" spc="55" dirty="0">
                <a:latin typeface="Arial"/>
                <a:cs typeface="Arial"/>
              </a:rPr>
              <a:t> </a:t>
            </a:r>
            <a:r>
              <a:rPr lang="en-US" spc="-55" dirty="0">
                <a:latin typeface="Arial"/>
                <a:cs typeface="Arial"/>
              </a:rPr>
              <a:t>is</a:t>
            </a:r>
            <a:r>
              <a:rPr lang="en-US" spc="55" dirty="0">
                <a:latin typeface="Arial"/>
                <a:cs typeface="Arial"/>
              </a:rPr>
              <a:t> </a:t>
            </a:r>
            <a:r>
              <a:rPr lang="en-US" spc="-80" dirty="0">
                <a:latin typeface="Arial"/>
                <a:cs typeface="Arial"/>
              </a:rPr>
              <a:t>a</a:t>
            </a:r>
            <a:r>
              <a:rPr lang="en-US" spc="50" dirty="0">
                <a:latin typeface="Arial"/>
                <a:cs typeface="Arial"/>
              </a:rPr>
              <a:t> </a:t>
            </a:r>
            <a:r>
              <a:rPr lang="en-US" spc="-20" dirty="0">
                <a:latin typeface="Arial"/>
                <a:cs typeface="Arial"/>
              </a:rPr>
              <a:t>cat</a:t>
            </a:r>
            <a:r>
              <a:rPr lang="en-US" spc="55" dirty="0">
                <a:latin typeface="Arial"/>
                <a:cs typeface="Arial"/>
              </a:rPr>
              <a:t> </a:t>
            </a:r>
            <a:r>
              <a:rPr lang="en-US" spc="-15" dirty="0">
                <a:latin typeface="Arial"/>
                <a:cs typeface="Arial"/>
              </a:rPr>
              <a:t>in</a:t>
            </a:r>
            <a:r>
              <a:rPr lang="en-US" spc="55" dirty="0">
                <a:latin typeface="Arial"/>
                <a:cs typeface="Arial"/>
              </a:rPr>
              <a:t> </a:t>
            </a:r>
            <a:r>
              <a:rPr lang="en-US" spc="-25" dirty="0">
                <a:latin typeface="Arial"/>
                <a:cs typeface="Arial"/>
              </a:rPr>
              <a:t>the</a:t>
            </a:r>
            <a:r>
              <a:rPr lang="en-US" spc="50" dirty="0">
                <a:latin typeface="Arial"/>
                <a:cs typeface="Arial"/>
              </a:rPr>
              <a:t> </a:t>
            </a:r>
            <a:r>
              <a:rPr lang="en-US" spc="-60" dirty="0">
                <a:latin typeface="Arial"/>
                <a:cs typeface="Arial"/>
              </a:rPr>
              <a:t>image</a:t>
            </a:r>
            <a:endParaRPr lang="en-US" dirty="0">
              <a:latin typeface="Arial"/>
              <a:cs typeface="Arial"/>
            </a:endParaRPr>
          </a:p>
        </p:txBody>
      </p:sp>
      <p:grpSp>
        <p:nvGrpSpPr>
          <p:cNvPr id="3" name="Group 2"/>
          <p:cNvGrpSpPr/>
          <p:nvPr/>
        </p:nvGrpSpPr>
        <p:grpSpPr>
          <a:xfrm>
            <a:off x="1236218" y="2960226"/>
            <a:ext cx="7746417" cy="3640396"/>
            <a:chOff x="779018" y="1415698"/>
            <a:chExt cx="3604137" cy="1715435"/>
          </a:xfrm>
        </p:grpSpPr>
        <p:pic>
          <p:nvPicPr>
            <p:cNvPr id="29" name="object 5"/>
            <p:cNvPicPr/>
            <p:nvPr/>
          </p:nvPicPr>
          <p:blipFill>
            <a:blip r:embed="rId2" cstate="print"/>
            <a:stretch>
              <a:fillRect/>
            </a:stretch>
          </p:blipFill>
          <p:spPr>
            <a:xfrm>
              <a:off x="779018" y="1415709"/>
              <a:ext cx="1055976" cy="791982"/>
            </a:xfrm>
            <a:prstGeom prst="rect">
              <a:avLst/>
            </a:prstGeom>
          </p:spPr>
        </p:pic>
        <p:pic>
          <p:nvPicPr>
            <p:cNvPr id="30" name="object 6"/>
            <p:cNvPicPr/>
            <p:nvPr/>
          </p:nvPicPr>
          <p:blipFill>
            <a:blip r:embed="rId3" cstate="print"/>
            <a:stretch>
              <a:fillRect/>
            </a:stretch>
          </p:blipFill>
          <p:spPr>
            <a:xfrm>
              <a:off x="1895170" y="1415768"/>
              <a:ext cx="1019823" cy="791923"/>
            </a:xfrm>
            <a:prstGeom prst="rect">
              <a:avLst/>
            </a:prstGeom>
          </p:spPr>
        </p:pic>
        <p:pic>
          <p:nvPicPr>
            <p:cNvPr id="31" name="object 7"/>
            <p:cNvPicPr/>
            <p:nvPr/>
          </p:nvPicPr>
          <p:blipFill>
            <a:blip r:embed="rId4" cstate="print"/>
            <a:stretch>
              <a:fillRect/>
            </a:stretch>
          </p:blipFill>
          <p:spPr>
            <a:xfrm>
              <a:off x="2975165" y="1415698"/>
              <a:ext cx="1407990" cy="791993"/>
            </a:xfrm>
            <a:prstGeom prst="rect">
              <a:avLst/>
            </a:prstGeom>
          </p:spPr>
        </p:pic>
        <p:pic>
          <p:nvPicPr>
            <p:cNvPr id="32" name="object 8"/>
            <p:cNvPicPr/>
            <p:nvPr/>
          </p:nvPicPr>
          <p:blipFill>
            <a:blip r:embed="rId5" cstate="print"/>
            <a:stretch>
              <a:fillRect/>
            </a:stretch>
          </p:blipFill>
          <p:spPr>
            <a:xfrm>
              <a:off x="783513" y="2256360"/>
              <a:ext cx="742613" cy="874773"/>
            </a:xfrm>
            <a:prstGeom prst="rect">
              <a:avLst/>
            </a:prstGeom>
          </p:spPr>
        </p:pic>
        <p:pic>
          <p:nvPicPr>
            <p:cNvPr id="33" name="object 9"/>
            <p:cNvPicPr/>
            <p:nvPr/>
          </p:nvPicPr>
          <p:blipFill>
            <a:blip r:embed="rId6" cstate="print"/>
            <a:stretch>
              <a:fillRect/>
            </a:stretch>
          </p:blipFill>
          <p:spPr>
            <a:xfrm>
              <a:off x="1586306" y="2256396"/>
              <a:ext cx="1312108" cy="874737"/>
            </a:xfrm>
            <a:prstGeom prst="rect">
              <a:avLst/>
            </a:prstGeom>
          </p:spPr>
        </p:pic>
        <p:pic>
          <p:nvPicPr>
            <p:cNvPr id="34" name="object 10"/>
            <p:cNvPicPr/>
            <p:nvPr/>
          </p:nvPicPr>
          <p:blipFill>
            <a:blip r:embed="rId7" cstate="print"/>
            <a:stretch>
              <a:fillRect/>
            </a:stretch>
          </p:blipFill>
          <p:spPr>
            <a:xfrm>
              <a:off x="2958566" y="2256412"/>
              <a:ext cx="1420072" cy="874721"/>
            </a:xfrm>
            <a:prstGeom prst="rect">
              <a:avLst/>
            </a:prstGeom>
          </p:spPr>
        </p:pic>
      </p:grpSp>
    </p:spTree>
    <p:extLst>
      <p:ext uri="{BB962C8B-B14F-4D97-AF65-F5344CB8AC3E}">
        <p14:creationId xmlns:p14="http://schemas.microsoft.com/office/powerpoint/2010/main" val="2182811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raphic 11">
            <a:extLst>
              <a:ext uri="{FF2B5EF4-FFF2-40B4-BE49-F238E27FC236}">
                <a16:creationId xmlns="" xmlns:a16="http://schemas.microsoft.com/office/drawing/2014/main" id="{A4E66EC3-4D60-4C84-B7BD-17F40DC96D73}"/>
              </a:ext>
            </a:extLst>
          </p:cNvPr>
          <p:cNvSpPr/>
          <p:nvPr/>
        </p:nvSpPr>
        <p:spPr>
          <a:xfrm>
            <a:off x="0" y="2419350"/>
            <a:ext cx="4438650" cy="44386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467EBE"/>
          </a:solidFill>
          <a:ln w="9525" cap="flat">
            <a:noFill/>
            <a:prstDash val="solid"/>
            <a:miter/>
          </a:ln>
        </p:spPr>
        <p:txBody>
          <a:bodyPr rtlCol="0" anchor="ctr"/>
          <a:lstStyle/>
          <a:p>
            <a:endParaRPr lang="en-ID"/>
          </a:p>
        </p:txBody>
      </p:sp>
      <p:sp>
        <p:nvSpPr>
          <p:cNvPr id="11" name="Freeform: Shape 10">
            <a:extLst>
              <a:ext uri="{FF2B5EF4-FFF2-40B4-BE49-F238E27FC236}">
                <a16:creationId xmlns="" xmlns:a16="http://schemas.microsoft.com/office/drawing/2014/main" id="{9958E9F5-F9AB-4289-A38C-34357D05C3F6}"/>
              </a:ext>
            </a:extLst>
          </p:cNvPr>
          <p:cNvSpPr/>
          <p:nvPr/>
        </p:nvSpPr>
        <p:spPr>
          <a:xfrm>
            <a:off x="657276" y="468677"/>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467EBE"/>
          </a:solidFill>
          <a:ln w="4775" cap="flat">
            <a:noFill/>
            <a:prstDash val="solid"/>
            <a:miter/>
          </a:ln>
        </p:spPr>
        <p:txBody>
          <a:bodyPr rtlCol="0" anchor="ctr"/>
          <a:lstStyle/>
          <a:p>
            <a:endParaRPr lang="en-ID"/>
          </a:p>
        </p:txBody>
      </p:sp>
      <p:sp>
        <p:nvSpPr>
          <p:cNvPr id="13" name="Freeform: Shape 12">
            <a:extLst>
              <a:ext uri="{FF2B5EF4-FFF2-40B4-BE49-F238E27FC236}">
                <a16:creationId xmlns="" xmlns:a16="http://schemas.microsoft.com/office/drawing/2014/main" id="{ACDDFFD4-B0BC-4C5C-85A0-CD4BE79A0AAF}"/>
              </a:ext>
            </a:extLst>
          </p:cNvPr>
          <p:cNvSpPr/>
          <p:nvPr/>
        </p:nvSpPr>
        <p:spPr>
          <a:xfrm>
            <a:off x="5139017" y="5986951"/>
            <a:ext cx="725116" cy="668304"/>
          </a:xfrm>
          <a:custGeom>
            <a:avLst/>
            <a:gdLst>
              <a:gd name="connsiteX0" fmla="*/ 44405 w 305653"/>
              <a:gd name="connsiteY0" fmla="*/ 281706 h 281706"/>
              <a:gd name="connsiteX1" fmla="*/ 10504 w 305653"/>
              <a:gd name="connsiteY1" fmla="*/ 257355 h 281706"/>
              <a:gd name="connsiteX2" fmla="*/ 0 w 305653"/>
              <a:gd name="connsiteY2" fmla="*/ 193852 h 281706"/>
              <a:gd name="connsiteX3" fmla="*/ 193852 w 305653"/>
              <a:gd name="connsiteY3" fmla="*/ 0 h 281706"/>
              <a:gd name="connsiteX4" fmla="*/ 286958 w 305653"/>
              <a:gd name="connsiteY4" fmla="*/ 23873 h 281706"/>
              <a:gd name="connsiteX5" fmla="*/ 301282 w 305653"/>
              <a:gd name="connsiteY5" fmla="*/ 72575 h 281706"/>
              <a:gd name="connsiteX6" fmla="*/ 252581 w 305653"/>
              <a:gd name="connsiteY6" fmla="*/ 86899 h 281706"/>
              <a:gd name="connsiteX7" fmla="*/ 193852 w 305653"/>
              <a:gd name="connsiteY7" fmla="*/ 72098 h 281706"/>
              <a:gd name="connsiteX8" fmla="*/ 71620 w 305653"/>
              <a:gd name="connsiteY8" fmla="*/ 193852 h 281706"/>
              <a:gd name="connsiteX9" fmla="*/ 78305 w 305653"/>
              <a:gd name="connsiteY9" fmla="*/ 233959 h 281706"/>
              <a:gd name="connsiteX10" fmla="*/ 56341 w 305653"/>
              <a:gd name="connsiteY10" fmla="*/ 279319 h 281706"/>
              <a:gd name="connsiteX11" fmla="*/ 44405 w 305653"/>
              <a:gd name="connsiteY11" fmla="*/ 281706 h 2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653" h="281706">
                <a:moveTo>
                  <a:pt x="44405" y="281706"/>
                </a:moveTo>
                <a:cubicBezTo>
                  <a:pt x="29603" y="281706"/>
                  <a:pt x="15756" y="272634"/>
                  <a:pt x="10504" y="257355"/>
                </a:cubicBezTo>
                <a:cubicBezTo>
                  <a:pt x="3342" y="236824"/>
                  <a:pt x="0" y="215816"/>
                  <a:pt x="0" y="193852"/>
                </a:cubicBezTo>
                <a:cubicBezTo>
                  <a:pt x="0" y="86899"/>
                  <a:pt x="86899" y="0"/>
                  <a:pt x="193852" y="0"/>
                </a:cubicBezTo>
                <a:cubicBezTo>
                  <a:pt x="226320" y="0"/>
                  <a:pt x="258788" y="8117"/>
                  <a:pt x="286958" y="23873"/>
                </a:cubicBezTo>
                <a:cubicBezTo>
                  <a:pt x="304147" y="33423"/>
                  <a:pt x="310832" y="54909"/>
                  <a:pt x="301282" y="72575"/>
                </a:cubicBezTo>
                <a:cubicBezTo>
                  <a:pt x="291733" y="89764"/>
                  <a:pt x="270247" y="96449"/>
                  <a:pt x="252581" y="86899"/>
                </a:cubicBezTo>
                <a:cubicBezTo>
                  <a:pt x="234437" y="76872"/>
                  <a:pt x="214383" y="72098"/>
                  <a:pt x="193852" y="72098"/>
                </a:cubicBezTo>
                <a:cubicBezTo>
                  <a:pt x="126529" y="71620"/>
                  <a:pt x="71620" y="126529"/>
                  <a:pt x="71620" y="193852"/>
                </a:cubicBezTo>
                <a:cubicBezTo>
                  <a:pt x="71620" y="207699"/>
                  <a:pt x="74008" y="221068"/>
                  <a:pt x="78305" y="233959"/>
                </a:cubicBezTo>
                <a:cubicBezTo>
                  <a:pt x="84989" y="252581"/>
                  <a:pt x="74962" y="273112"/>
                  <a:pt x="56341" y="279319"/>
                </a:cubicBezTo>
                <a:cubicBezTo>
                  <a:pt x="52044" y="280751"/>
                  <a:pt x="48224" y="281706"/>
                  <a:pt x="44405" y="281706"/>
                </a:cubicBezTo>
                <a:close/>
              </a:path>
            </a:pathLst>
          </a:custGeom>
          <a:solidFill>
            <a:srgbClr val="61978C"/>
          </a:solidFill>
          <a:ln w="4775" cap="flat">
            <a:noFill/>
            <a:prstDash val="solid"/>
            <a:miter/>
          </a:ln>
        </p:spPr>
        <p:txBody>
          <a:bodyPr rtlCol="0" anchor="ctr"/>
          <a:lstStyle/>
          <a:p>
            <a:endParaRPr lang="en-ID"/>
          </a:p>
        </p:txBody>
      </p:sp>
      <p:sp>
        <p:nvSpPr>
          <p:cNvPr id="14"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p:cNvGrpSpPr/>
          <p:nvPr/>
        </p:nvGrpSpPr>
        <p:grpSpPr>
          <a:xfrm>
            <a:off x="2655982" y="803405"/>
            <a:ext cx="6880034" cy="1807947"/>
            <a:chOff x="54026" y="-11683"/>
            <a:chExt cx="6880034" cy="1807947"/>
          </a:xfrm>
        </p:grpSpPr>
        <p:grpSp>
          <p:nvGrpSpPr>
            <p:cNvPr id="21"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7" name="Freeform 26">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8" name="Freeform 27">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2" name="Rounded Rectangle 21">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2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25"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6"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24" name="TextBox 23">
              <a:extLst>
                <a:ext uri="{FF2B5EF4-FFF2-40B4-BE49-F238E27FC236}">
                  <a16:creationId xmlns="" xmlns:a16="http://schemas.microsoft.com/office/drawing/2014/main" id="{159F2B04-1974-2448-AF54-792FE90F8996}"/>
                </a:ext>
              </a:extLst>
            </p:cNvPr>
            <p:cNvSpPr txBox="1"/>
            <p:nvPr/>
          </p:nvSpPr>
          <p:spPr>
            <a:xfrm>
              <a:off x="1929498" y="375250"/>
              <a:ext cx="3201517" cy="523220"/>
            </a:xfrm>
            <a:prstGeom prst="rect">
              <a:avLst/>
            </a:prstGeom>
            <a:noFill/>
          </p:spPr>
          <p:txBody>
            <a:bodyPr wrap="none" rtlCol="0">
              <a:spAutoFit/>
            </a:bodyPr>
            <a:lstStyle/>
            <a:p>
              <a:pPr algn="ctr"/>
              <a:r>
                <a:rPr lang="en-US" sz="2800" b="1" u="sng" dirty="0" smtClean="0">
                  <a:latin typeface="Poppins" pitchFamily="2" charset="77"/>
                  <a:cs typeface="Poppins" pitchFamily="2" charset="77"/>
                </a:rPr>
                <a:t>Machine Learning</a:t>
              </a:r>
              <a:endParaRPr lang="x-none" sz="2800" b="1" u="sng" dirty="0">
                <a:latin typeface="Poppins" pitchFamily="2" charset="77"/>
                <a:cs typeface="Poppins" pitchFamily="2" charset="77"/>
              </a:endParaRPr>
            </a:p>
          </p:txBody>
        </p:sp>
      </p:grpSp>
      <p:sp>
        <p:nvSpPr>
          <p:cNvPr id="31" name="Freeform: Shape 5">
            <a:extLst>
              <a:ext uri="{FF2B5EF4-FFF2-40B4-BE49-F238E27FC236}">
                <a16:creationId xmlns="" xmlns:a16="http://schemas.microsoft.com/office/drawing/2014/main" id="{3BF50844-A64C-4DAB-80D9-5ECE8A3F4150}"/>
              </a:ext>
            </a:extLst>
          </p:cNvPr>
          <p:cNvSpPr/>
          <p:nvPr/>
        </p:nvSpPr>
        <p:spPr>
          <a:xfrm>
            <a:off x="6108022" y="1"/>
            <a:ext cx="6083978" cy="5222702"/>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p:cNvSpPr/>
          <p:nvPr/>
        </p:nvSpPr>
        <p:spPr>
          <a:xfrm>
            <a:off x="3139081" y="2352387"/>
            <a:ext cx="7602071" cy="3367589"/>
          </a:xfrm>
          <a:prstGeom prst="rect">
            <a:avLst/>
          </a:prstGeom>
        </p:spPr>
        <p:txBody>
          <a:bodyPr wrap="square">
            <a:spAutoFit/>
          </a:bodyPr>
          <a:lstStyle/>
          <a:p>
            <a:pPr marL="406400" marR="201295" indent="-342900">
              <a:lnSpc>
                <a:spcPct val="109600"/>
              </a:lnSpc>
              <a:spcBef>
                <a:spcPts val="600"/>
              </a:spcBef>
              <a:buFont typeface="Arial" panose="020B0604020202020204" pitchFamily="34" charset="0"/>
              <a:buChar char="•"/>
            </a:pPr>
            <a:r>
              <a:rPr lang="en-US" sz="2000" spc="-45" dirty="0">
                <a:latin typeface="Arial"/>
                <a:cs typeface="Arial"/>
              </a:rPr>
              <a:t>Learning </a:t>
            </a:r>
            <a:r>
              <a:rPr lang="en-US" sz="2000" spc="-70" dirty="0">
                <a:latin typeface="Arial"/>
                <a:cs typeface="Arial"/>
              </a:rPr>
              <a:t>systems</a:t>
            </a:r>
            <a:r>
              <a:rPr lang="en-US" sz="2000" spc="-65" dirty="0">
                <a:latin typeface="Arial"/>
                <a:cs typeface="Arial"/>
              </a:rPr>
              <a:t> </a:t>
            </a:r>
            <a:r>
              <a:rPr lang="en-US" sz="2000" spc="-75" dirty="0">
                <a:latin typeface="Arial"/>
                <a:cs typeface="Arial"/>
              </a:rPr>
              <a:t>are</a:t>
            </a:r>
            <a:r>
              <a:rPr lang="en-US" sz="2000" spc="-70" dirty="0">
                <a:latin typeface="Arial"/>
                <a:cs typeface="Arial"/>
              </a:rPr>
              <a:t> </a:t>
            </a:r>
            <a:r>
              <a:rPr lang="en-US" sz="2000" spc="-10" dirty="0">
                <a:latin typeface="Arial"/>
                <a:cs typeface="Arial"/>
              </a:rPr>
              <a:t>not </a:t>
            </a:r>
            <a:r>
              <a:rPr lang="en-US" sz="2000" spc="-20" dirty="0">
                <a:latin typeface="Arial"/>
                <a:cs typeface="Arial"/>
              </a:rPr>
              <a:t>directly </a:t>
            </a:r>
            <a:r>
              <a:rPr lang="en-US" sz="2000" spc="-50" dirty="0">
                <a:latin typeface="Arial"/>
                <a:cs typeface="Arial"/>
              </a:rPr>
              <a:t>programmed</a:t>
            </a:r>
            <a:r>
              <a:rPr lang="en-US" sz="2000" spc="-45" dirty="0">
                <a:latin typeface="Arial"/>
                <a:cs typeface="Arial"/>
              </a:rPr>
              <a:t> </a:t>
            </a:r>
            <a:r>
              <a:rPr lang="en-US" sz="2000" spc="10" dirty="0">
                <a:latin typeface="Arial"/>
                <a:cs typeface="Arial"/>
              </a:rPr>
              <a:t>to </a:t>
            </a:r>
            <a:r>
              <a:rPr lang="en-US" sz="2000" spc="-65" dirty="0">
                <a:latin typeface="Arial"/>
                <a:cs typeface="Arial"/>
              </a:rPr>
              <a:t>solve</a:t>
            </a:r>
            <a:r>
              <a:rPr lang="en-US" sz="2000" spc="-60" dirty="0">
                <a:latin typeface="Arial"/>
                <a:cs typeface="Arial"/>
              </a:rPr>
              <a:t> </a:t>
            </a:r>
            <a:r>
              <a:rPr lang="en-US" sz="2000" spc="-80" dirty="0">
                <a:latin typeface="Arial"/>
                <a:cs typeface="Arial"/>
              </a:rPr>
              <a:t>a</a:t>
            </a:r>
            <a:r>
              <a:rPr lang="en-US" sz="2000" spc="-75" dirty="0">
                <a:latin typeface="Arial"/>
                <a:cs typeface="Arial"/>
              </a:rPr>
              <a:t> </a:t>
            </a:r>
            <a:r>
              <a:rPr lang="en-US" sz="2000" spc="-40" dirty="0">
                <a:latin typeface="Arial"/>
                <a:cs typeface="Arial"/>
              </a:rPr>
              <a:t>problem, </a:t>
            </a:r>
            <a:r>
              <a:rPr lang="en-US" sz="2000" spc="-45" dirty="0">
                <a:latin typeface="Arial"/>
                <a:cs typeface="Arial"/>
              </a:rPr>
              <a:t>instead </a:t>
            </a:r>
            <a:r>
              <a:rPr lang="en-US" sz="2000" spc="-265" dirty="0">
                <a:latin typeface="Arial"/>
                <a:cs typeface="Arial"/>
              </a:rPr>
              <a:t> </a:t>
            </a:r>
            <a:r>
              <a:rPr lang="en-US" sz="2000" spc="-60" dirty="0">
                <a:latin typeface="Arial"/>
                <a:cs typeface="Arial"/>
              </a:rPr>
              <a:t>develop</a:t>
            </a:r>
            <a:r>
              <a:rPr lang="en-US" sz="2000" spc="45" dirty="0">
                <a:latin typeface="Arial"/>
                <a:cs typeface="Arial"/>
              </a:rPr>
              <a:t> </a:t>
            </a:r>
            <a:r>
              <a:rPr lang="en-US" sz="2000" spc="-60" dirty="0">
                <a:latin typeface="Arial"/>
                <a:cs typeface="Arial"/>
              </a:rPr>
              <a:t>own</a:t>
            </a:r>
            <a:r>
              <a:rPr lang="en-US" sz="2000" spc="50" dirty="0">
                <a:latin typeface="Arial"/>
                <a:cs typeface="Arial"/>
              </a:rPr>
              <a:t> </a:t>
            </a:r>
            <a:r>
              <a:rPr lang="en-US" sz="2000" spc="-45" dirty="0">
                <a:latin typeface="Arial"/>
                <a:cs typeface="Arial"/>
              </a:rPr>
              <a:t>program</a:t>
            </a:r>
            <a:r>
              <a:rPr lang="en-US" sz="2000" spc="50" dirty="0">
                <a:latin typeface="Arial"/>
                <a:cs typeface="Arial"/>
              </a:rPr>
              <a:t> </a:t>
            </a:r>
            <a:r>
              <a:rPr lang="en-US" sz="2000" spc="-80" dirty="0">
                <a:latin typeface="Arial"/>
                <a:cs typeface="Arial"/>
              </a:rPr>
              <a:t>based</a:t>
            </a:r>
            <a:r>
              <a:rPr lang="en-US" sz="2000" spc="55" dirty="0">
                <a:latin typeface="Arial"/>
                <a:cs typeface="Arial"/>
              </a:rPr>
              <a:t> </a:t>
            </a:r>
            <a:r>
              <a:rPr lang="en-US" sz="2000" spc="-35" dirty="0">
                <a:latin typeface="Arial"/>
                <a:cs typeface="Arial"/>
              </a:rPr>
              <a:t>on:</a:t>
            </a:r>
            <a:endParaRPr lang="en-US" sz="2000" dirty="0">
              <a:latin typeface="Arial"/>
              <a:cs typeface="Arial"/>
            </a:endParaRPr>
          </a:p>
          <a:p>
            <a:pPr marL="797560" lvl="1" indent="-137795">
              <a:spcBef>
                <a:spcPts val="610"/>
              </a:spcBef>
              <a:buClr>
                <a:srgbClr val="3333B2"/>
              </a:buClr>
              <a:buSzPct val="60000"/>
              <a:buChar char="►"/>
              <a:tabLst>
                <a:tab pos="340995" algn="l"/>
              </a:tabLst>
            </a:pPr>
            <a:r>
              <a:rPr lang="en-US" sz="2000" spc="-65" dirty="0">
                <a:latin typeface="Arial"/>
                <a:cs typeface="Arial"/>
              </a:rPr>
              <a:t>Examples</a:t>
            </a:r>
            <a:r>
              <a:rPr lang="en-US" sz="2000" spc="45" dirty="0">
                <a:latin typeface="Arial"/>
                <a:cs typeface="Arial"/>
              </a:rPr>
              <a:t> </a:t>
            </a:r>
            <a:r>
              <a:rPr lang="en-US" sz="2000" spc="-20" dirty="0">
                <a:latin typeface="Arial"/>
                <a:cs typeface="Arial"/>
              </a:rPr>
              <a:t>of</a:t>
            </a:r>
            <a:r>
              <a:rPr lang="en-US" sz="2000" spc="45" dirty="0">
                <a:latin typeface="Arial"/>
                <a:cs typeface="Arial"/>
              </a:rPr>
              <a:t> </a:t>
            </a:r>
            <a:r>
              <a:rPr lang="en-US" sz="2000" spc="-60" dirty="0">
                <a:latin typeface="Arial"/>
                <a:cs typeface="Arial"/>
              </a:rPr>
              <a:t>how</a:t>
            </a:r>
            <a:r>
              <a:rPr lang="en-US" sz="2000" spc="45" dirty="0">
                <a:latin typeface="Arial"/>
                <a:cs typeface="Arial"/>
              </a:rPr>
              <a:t> </a:t>
            </a:r>
            <a:r>
              <a:rPr lang="en-US" sz="2000" spc="-30" dirty="0">
                <a:latin typeface="Arial"/>
                <a:cs typeface="Arial"/>
              </a:rPr>
              <a:t>they</a:t>
            </a:r>
            <a:r>
              <a:rPr lang="en-US" sz="2000" spc="50" dirty="0">
                <a:latin typeface="Arial"/>
                <a:cs typeface="Arial"/>
              </a:rPr>
              <a:t> </a:t>
            </a:r>
            <a:r>
              <a:rPr lang="en-US" sz="2000" spc="-50" dirty="0">
                <a:latin typeface="Arial"/>
                <a:cs typeface="Arial"/>
              </a:rPr>
              <a:t>should</a:t>
            </a:r>
            <a:r>
              <a:rPr lang="en-US" sz="2000" spc="45" dirty="0">
                <a:latin typeface="Arial"/>
                <a:cs typeface="Arial"/>
              </a:rPr>
              <a:t> </a:t>
            </a:r>
            <a:r>
              <a:rPr lang="en-US" sz="2000" spc="-70" dirty="0">
                <a:latin typeface="Arial"/>
                <a:cs typeface="Arial"/>
              </a:rPr>
              <a:t>behave</a:t>
            </a:r>
            <a:endParaRPr lang="en-US" sz="2000" dirty="0">
              <a:latin typeface="Arial"/>
              <a:cs typeface="Arial"/>
            </a:endParaRPr>
          </a:p>
          <a:p>
            <a:pPr marL="797560" lvl="1" indent="-137795">
              <a:spcBef>
                <a:spcPts val="114"/>
              </a:spcBef>
              <a:buClr>
                <a:srgbClr val="3333B2"/>
              </a:buClr>
              <a:buSzPct val="60000"/>
              <a:buChar char="►"/>
              <a:tabLst>
                <a:tab pos="340995" algn="l"/>
              </a:tabLst>
            </a:pPr>
            <a:r>
              <a:rPr lang="en-US" sz="2000" spc="-45" dirty="0">
                <a:latin typeface="Arial"/>
                <a:cs typeface="Arial"/>
              </a:rPr>
              <a:t>From</a:t>
            </a:r>
            <a:r>
              <a:rPr lang="en-US" sz="2000" spc="55" dirty="0">
                <a:latin typeface="Arial"/>
                <a:cs typeface="Arial"/>
              </a:rPr>
              <a:t> </a:t>
            </a:r>
            <a:r>
              <a:rPr lang="en-US" sz="2000" spc="-25" dirty="0">
                <a:latin typeface="Arial"/>
                <a:cs typeface="Arial"/>
              </a:rPr>
              <a:t>trial-and-error</a:t>
            </a:r>
            <a:r>
              <a:rPr lang="en-US" sz="2000" spc="55" dirty="0">
                <a:latin typeface="Arial"/>
                <a:cs typeface="Arial"/>
              </a:rPr>
              <a:t> </a:t>
            </a:r>
            <a:r>
              <a:rPr lang="en-US" sz="2000" spc="-60" dirty="0">
                <a:latin typeface="Arial"/>
                <a:cs typeface="Arial"/>
              </a:rPr>
              <a:t>experience</a:t>
            </a:r>
            <a:r>
              <a:rPr lang="en-US" sz="2000" spc="50" dirty="0">
                <a:latin typeface="Arial"/>
                <a:cs typeface="Arial"/>
              </a:rPr>
              <a:t> </a:t>
            </a:r>
            <a:r>
              <a:rPr lang="en-US" sz="2000" spc="-10" dirty="0">
                <a:latin typeface="Arial"/>
                <a:cs typeface="Arial"/>
              </a:rPr>
              <a:t>trying</a:t>
            </a:r>
            <a:r>
              <a:rPr lang="en-US" sz="2000" spc="60" dirty="0">
                <a:latin typeface="Arial"/>
                <a:cs typeface="Arial"/>
              </a:rPr>
              <a:t> </a:t>
            </a:r>
            <a:r>
              <a:rPr lang="en-US" sz="2000" spc="10" dirty="0">
                <a:latin typeface="Arial"/>
                <a:cs typeface="Arial"/>
              </a:rPr>
              <a:t>to</a:t>
            </a:r>
            <a:r>
              <a:rPr lang="en-US" sz="2000" spc="55" dirty="0">
                <a:latin typeface="Arial"/>
                <a:cs typeface="Arial"/>
              </a:rPr>
              <a:t> </a:t>
            </a:r>
            <a:r>
              <a:rPr lang="en-US" sz="2000" spc="-65" dirty="0">
                <a:latin typeface="Arial"/>
                <a:cs typeface="Arial"/>
              </a:rPr>
              <a:t>solve</a:t>
            </a:r>
            <a:r>
              <a:rPr lang="en-US" sz="2000" spc="50" dirty="0">
                <a:latin typeface="Arial"/>
                <a:cs typeface="Arial"/>
              </a:rPr>
              <a:t> </a:t>
            </a:r>
            <a:r>
              <a:rPr lang="en-US" sz="2000" spc="-25" dirty="0">
                <a:latin typeface="Arial"/>
                <a:cs typeface="Arial"/>
              </a:rPr>
              <a:t>the</a:t>
            </a:r>
            <a:r>
              <a:rPr lang="en-US" sz="2000" spc="60" dirty="0">
                <a:latin typeface="Arial"/>
                <a:cs typeface="Arial"/>
              </a:rPr>
              <a:t> </a:t>
            </a:r>
            <a:r>
              <a:rPr lang="en-US" sz="2000" spc="-45" dirty="0">
                <a:latin typeface="Arial"/>
                <a:cs typeface="Arial"/>
              </a:rPr>
              <a:t>problem</a:t>
            </a:r>
            <a:endParaRPr lang="en-US" sz="2000" dirty="0">
              <a:latin typeface="Arial"/>
              <a:cs typeface="Arial"/>
            </a:endParaRPr>
          </a:p>
          <a:p>
            <a:pPr marL="406400" indent="-342900">
              <a:lnSpc>
                <a:spcPct val="100000"/>
              </a:lnSpc>
              <a:spcBef>
                <a:spcPts val="715"/>
              </a:spcBef>
              <a:buFont typeface="Arial" panose="020B0604020202020204" pitchFamily="34" charset="0"/>
              <a:buChar char="•"/>
            </a:pPr>
            <a:r>
              <a:rPr lang="en-US" sz="2000" spc="-20" dirty="0">
                <a:latin typeface="Arial"/>
                <a:cs typeface="Arial"/>
              </a:rPr>
              <a:t>Different</a:t>
            </a:r>
            <a:r>
              <a:rPr lang="en-US" sz="2000" spc="45" dirty="0">
                <a:latin typeface="Arial"/>
                <a:cs typeface="Arial"/>
              </a:rPr>
              <a:t> </a:t>
            </a:r>
            <a:r>
              <a:rPr lang="en-US" sz="2000" spc="-25" dirty="0">
                <a:latin typeface="Arial"/>
                <a:cs typeface="Arial"/>
              </a:rPr>
              <a:t>than</a:t>
            </a:r>
            <a:r>
              <a:rPr lang="en-US" sz="2000" spc="50" dirty="0">
                <a:latin typeface="Arial"/>
                <a:cs typeface="Arial"/>
              </a:rPr>
              <a:t> </a:t>
            </a:r>
            <a:r>
              <a:rPr lang="en-US" sz="2000" spc="-45" dirty="0">
                <a:latin typeface="Arial"/>
                <a:cs typeface="Arial"/>
              </a:rPr>
              <a:t>standard</a:t>
            </a:r>
            <a:r>
              <a:rPr lang="en-US" sz="2000" spc="45" dirty="0">
                <a:latin typeface="Arial"/>
                <a:cs typeface="Arial"/>
              </a:rPr>
              <a:t> </a:t>
            </a:r>
            <a:r>
              <a:rPr lang="en-US" sz="2000" spc="-75" dirty="0">
                <a:latin typeface="Arial"/>
                <a:cs typeface="Arial"/>
              </a:rPr>
              <a:t>CS:</a:t>
            </a:r>
            <a:endParaRPr lang="en-US" sz="2000" dirty="0">
              <a:latin typeface="Arial"/>
              <a:cs typeface="Arial"/>
            </a:endParaRPr>
          </a:p>
          <a:p>
            <a:pPr marL="797560" marR="55880" lvl="1" indent="-137160">
              <a:lnSpc>
                <a:spcPct val="109600"/>
              </a:lnSpc>
              <a:spcBef>
                <a:spcPts val="495"/>
              </a:spcBef>
              <a:buClr>
                <a:srgbClr val="3333B2"/>
              </a:buClr>
              <a:buSzPct val="60000"/>
              <a:buChar char="►"/>
              <a:tabLst>
                <a:tab pos="340995" algn="l"/>
              </a:tabLst>
            </a:pPr>
            <a:r>
              <a:rPr lang="en-US" sz="2000" spc="-20" dirty="0">
                <a:latin typeface="Arial"/>
                <a:cs typeface="Arial"/>
              </a:rPr>
              <a:t>Want </a:t>
            </a:r>
            <a:r>
              <a:rPr lang="en-US" sz="2000" spc="10" dirty="0">
                <a:latin typeface="Arial"/>
                <a:cs typeface="Arial"/>
              </a:rPr>
              <a:t>to </a:t>
            </a:r>
            <a:r>
              <a:rPr lang="en-US" sz="2000" spc="-35" dirty="0">
                <a:latin typeface="Arial"/>
                <a:cs typeface="Arial"/>
              </a:rPr>
              <a:t>implement </a:t>
            </a:r>
            <a:r>
              <a:rPr lang="en-US" sz="2000" spc="-45" dirty="0">
                <a:latin typeface="Arial"/>
                <a:cs typeface="Arial"/>
              </a:rPr>
              <a:t>unknown</a:t>
            </a:r>
            <a:r>
              <a:rPr lang="en-US" sz="2000" spc="-40" dirty="0">
                <a:latin typeface="Arial"/>
                <a:cs typeface="Arial"/>
              </a:rPr>
              <a:t> </a:t>
            </a:r>
            <a:r>
              <a:rPr lang="en-US" sz="2000" spc="-15" dirty="0">
                <a:latin typeface="Arial"/>
                <a:cs typeface="Arial"/>
              </a:rPr>
              <a:t>function, </a:t>
            </a:r>
            <a:r>
              <a:rPr lang="en-US" sz="2000" spc="-35" dirty="0">
                <a:latin typeface="Arial"/>
                <a:cs typeface="Arial"/>
              </a:rPr>
              <a:t>only </a:t>
            </a:r>
            <a:r>
              <a:rPr lang="en-US" sz="2000" spc="-70" dirty="0">
                <a:latin typeface="Arial"/>
                <a:cs typeface="Arial"/>
              </a:rPr>
              <a:t>have</a:t>
            </a:r>
            <a:r>
              <a:rPr lang="en-US" sz="2000" spc="-65" dirty="0">
                <a:latin typeface="Arial"/>
                <a:cs typeface="Arial"/>
              </a:rPr>
              <a:t> </a:t>
            </a:r>
            <a:r>
              <a:rPr lang="en-US" sz="2000" spc="-95" dirty="0">
                <a:latin typeface="Arial"/>
                <a:cs typeface="Arial"/>
              </a:rPr>
              <a:t>access</a:t>
            </a:r>
            <a:r>
              <a:rPr lang="en-US" sz="2000" spc="-90" dirty="0">
                <a:latin typeface="Arial"/>
                <a:cs typeface="Arial"/>
              </a:rPr>
              <a:t> </a:t>
            </a:r>
            <a:r>
              <a:rPr lang="en-US" sz="2000" spc="-40" dirty="0">
                <a:latin typeface="Arial"/>
                <a:cs typeface="Arial"/>
              </a:rPr>
              <a:t>e.g.,</a:t>
            </a:r>
            <a:r>
              <a:rPr lang="en-US" sz="2000" spc="-35" dirty="0">
                <a:latin typeface="Arial"/>
                <a:cs typeface="Arial"/>
              </a:rPr>
              <a:t> </a:t>
            </a:r>
            <a:r>
              <a:rPr lang="en-US" sz="2000" spc="10" dirty="0">
                <a:latin typeface="Arial"/>
                <a:cs typeface="Arial"/>
              </a:rPr>
              <a:t>to </a:t>
            </a:r>
            <a:r>
              <a:rPr lang="en-US" sz="2000" spc="-65" dirty="0">
                <a:latin typeface="Arial"/>
                <a:cs typeface="Arial"/>
              </a:rPr>
              <a:t>sample </a:t>
            </a:r>
            <a:r>
              <a:rPr lang="en-US" sz="2000" spc="-265" dirty="0">
                <a:latin typeface="Arial"/>
                <a:cs typeface="Arial"/>
              </a:rPr>
              <a:t> </a:t>
            </a:r>
            <a:r>
              <a:rPr lang="en-US" sz="2000" spc="-5" dirty="0">
                <a:latin typeface="Arial"/>
                <a:cs typeface="Arial"/>
              </a:rPr>
              <a:t>input-output</a:t>
            </a:r>
            <a:r>
              <a:rPr lang="en-US" sz="2000" spc="45" dirty="0">
                <a:latin typeface="Arial"/>
                <a:cs typeface="Arial"/>
              </a:rPr>
              <a:t> </a:t>
            </a:r>
            <a:r>
              <a:rPr lang="en-US" sz="2000" spc="-45" dirty="0">
                <a:latin typeface="Arial"/>
                <a:cs typeface="Arial"/>
              </a:rPr>
              <a:t>pairs</a:t>
            </a:r>
            <a:r>
              <a:rPr lang="en-US" sz="2000" spc="50" dirty="0">
                <a:latin typeface="Arial"/>
                <a:cs typeface="Arial"/>
              </a:rPr>
              <a:t> </a:t>
            </a:r>
            <a:r>
              <a:rPr lang="en-US" sz="2000" spc="-10" dirty="0">
                <a:latin typeface="Arial"/>
                <a:cs typeface="Arial"/>
              </a:rPr>
              <a:t>(training</a:t>
            </a:r>
            <a:r>
              <a:rPr lang="en-US" sz="2000" spc="55" dirty="0">
                <a:latin typeface="Arial"/>
                <a:cs typeface="Arial"/>
              </a:rPr>
              <a:t> </a:t>
            </a:r>
            <a:r>
              <a:rPr lang="en-US" sz="2000" spc="-55" dirty="0">
                <a:latin typeface="Arial"/>
                <a:cs typeface="Arial"/>
              </a:rPr>
              <a:t>examples)</a:t>
            </a:r>
            <a:endParaRPr lang="en-US" sz="2000" dirty="0">
              <a:latin typeface="Arial"/>
              <a:cs typeface="Arial"/>
            </a:endParaRPr>
          </a:p>
          <a:p>
            <a:pPr marL="406400" marR="69215" indent="-342900">
              <a:lnSpc>
                <a:spcPct val="109600"/>
              </a:lnSpc>
              <a:spcBef>
                <a:spcPts val="600"/>
              </a:spcBef>
              <a:buFont typeface="Arial" panose="020B0604020202020204" pitchFamily="34" charset="0"/>
              <a:buChar char="•"/>
            </a:pPr>
            <a:r>
              <a:rPr lang="en-US" sz="2000" spc="-45" dirty="0">
                <a:latin typeface="Arial"/>
                <a:cs typeface="Arial"/>
              </a:rPr>
              <a:t>Learning</a:t>
            </a:r>
            <a:r>
              <a:rPr lang="en-US" sz="2000" spc="55" dirty="0">
                <a:latin typeface="Arial"/>
                <a:cs typeface="Arial"/>
              </a:rPr>
              <a:t> </a:t>
            </a:r>
            <a:r>
              <a:rPr lang="en-US" sz="2000" spc="-40" dirty="0">
                <a:latin typeface="Arial"/>
                <a:cs typeface="Arial"/>
              </a:rPr>
              <a:t>simply</a:t>
            </a:r>
            <a:r>
              <a:rPr lang="en-US" sz="2000" spc="60" dirty="0">
                <a:latin typeface="Arial"/>
                <a:cs typeface="Arial"/>
              </a:rPr>
              <a:t> </a:t>
            </a:r>
            <a:r>
              <a:rPr lang="en-US" sz="2000" spc="-80" dirty="0">
                <a:latin typeface="Arial"/>
                <a:cs typeface="Arial"/>
              </a:rPr>
              <a:t>means</a:t>
            </a:r>
            <a:r>
              <a:rPr lang="en-US" sz="2000" spc="55" dirty="0">
                <a:latin typeface="Arial"/>
                <a:cs typeface="Arial"/>
              </a:rPr>
              <a:t> </a:t>
            </a:r>
            <a:r>
              <a:rPr lang="en-US" sz="2000" spc="-30" dirty="0">
                <a:latin typeface="Arial"/>
                <a:cs typeface="Arial"/>
              </a:rPr>
              <a:t>incorporating</a:t>
            </a:r>
            <a:r>
              <a:rPr lang="en-US" sz="2000" spc="60" dirty="0">
                <a:latin typeface="Arial"/>
                <a:cs typeface="Arial"/>
              </a:rPr>
              <a:t> </a:t>
            </a:r>
            <a:r>
              <a:rPr lang="en-US" sz="2000" spc="-20" dirty="0">
                <a:latin typeface="Arial"/>
                <a:cs typeface="Arial"/>
              </a:rPr>
              <a:t>information</a:t>
            </a:r>
            <a:r>
              <a:rPr lang="en-US" sz="2000" spc="55" dirty="0">
                <a:latin typeface="Arial"/>
                <a:cs typeface="Arial"/>
              </a:rPr>
              <a:t> </a:t>
            </a:r>
            <a:r>
              <a:rPr lang="en-US" sz="2000" spc="-20" dirty="0">
                <a:latin typeface="Arial"/>
                <a:cs typeface="Arial"/>
              </a:rPr>
              <a:t>from</a:t>
            </a:r>
            <a:r>
              <a:rPr lang="en-US" sz="2000" spc="55" dirty="0">
                <a:latin typeface="Arial"/>
                <a:cs typeface="Arial"/>
              </a:rPr>
              <a:t> </a:t>
            </a:r>
            <a:r>
              <a:rPr lang="en-US" sz="2000" spc="-25" dirty="0">
                <a:latin typeface="Arial"/>
                <a:cs typeface="Arial"/>
              </a:rPr>
              <a:t>the</a:t>
            </a:r>
            <a:r>
              <a:rPr lang="en-US" sz="2000" spc="60" dirty="0">
                <a:latin typeface="Arial"/>
                <a:cs typeface="Arial"/>
              </a:rPr>
              <a:t> </a:t>
            </a:r>
            <a:r>
              <a:rPr lang="en-US" sz="2000" spc="-15" dirty="0">
                <a:latin typeface="Arial"/>
                <a:cs typeface="Arial"/>
              </a:rPr>
              <a:t>training</a:t>
            </a:r>
            <a:r>
              <a:rPr lang="en-US" sz="2000" spc="55" dirty="0">
                <a:latin typeface="Arial"/>
                <a:cs typeface="Arial"/>
              </a:rPr>
              <a:t> </a:t>
            </a:r>
            <a:r>
              <a:rPr lang="en-US" sz="2000" spc="-70" dirty="0">
                <a:latin typeface="Arial"/>
                <a:cs typeface="Arial"/>
              </a:rPr>
              <a:t>examples </a:t>
            </a:r>
            <a:r>
              <a:rPr lang="en-US" sz="2000" spc="-260" dirty="0">
                <a:latin typeface="Arial"/>
                <a:cs typeface="Arial"/>
              </a:rPr>
              <a:t> </a:t>
            </a:r>
            <a:r>
              <a:rPr lang="en-US" sz="2000" spc="-5" dirty="0">
                <a:latin typeface="Arial"/>
                <a:cs typeface="Arial"/>
              </a:rPr>
              <a:t>into</a:t>
            </a:r>
            <a:r>
              <a:rPr lang="en-US" sz="2000" spc="45" dirty="0">
                <a:latin typeface="Arial"/>
                <a:cs typeface="Arial"/>
              </a:rPr>
              <a:t> </a:t>
            </a:r>
            <a:r>
              <a:rPr lang="en-US" sz="2000" spc="-25" dirty="0">
                <a:latin typeface="Arial"/>
                <a:cs typeface="Arial"/>
              </a:rPr>
              <a:t>the</a:t>
            </a:r>
            <a:r>
              <a:rPr lang="en-US" sz="2000" spc="55" dirty="0">
                <a:latin typeface="Arial"/>
                <a:cs typeface="Arial"/>
              </a:rPr>
              <a:t> </a:t>
            </a:r>
            <a:r>
              <a:rPr lang="en-US" sz="2000" spc="-60" dirty="0">
                <a:latin typeface="Arial"/>
                <a:cs typeface="Arial"/>
              </a:rPr>
              <a:t>system</a:t>
            </a:r>
            <a:endParaRPr lang="en-US" sz="2000" dirty="0">
              <a:latin typeface="Arial"/>
              <a:cs typeface="Arial"/>
            </a:endParaRPr>
          </a:p>
        </p:txBody>
      </p:sp>
    </p:spTree>
    <p:extLst>
      <p:ext uri="{BB962C8B-B14F-4D97-AF65-F5344CB8AC3E}">
        <p14:creationId xmlns:p14="http://schemas.microsoft.com/office/powerpoint/2010/main" val="493614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0340"/>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raphic 11">
            <a:extLst>
              <a:ext uri="{FF2B5EF4-FFF2-40B4-BE49-F238E27FC236}">
                <a16:creationId xmlns="" xmlns:a16="http://schemas.microsoft.com/office/drawing/2014/main" id="{A4E66EC3-4D60-4C84-B7BD-17F40DC96D73}"/>
              </a:ext>
            </a:extLst>
          </p:cNvPr>
          <p:cNvSpPr/>
          <p:nvPr/>
        </p:nvSpPr>
        <p:spPr>
          <a:xfrm>
            <a:off x="0" y="2419350"/>
            <a:ext cx="4438650" cy="44386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467EBE"/>
          </a:solidFill>
          <a:ln w="9525" cap="flat">
            <a:noFill/>
            <a:prstDash val="solid"/>
            <a:miter/>
          </a:ln>
        </p:spPr>
        <p:txBody>
          <a:bodyPr rtlCol="0" anchor="ctr"/>
          <a:lstStyle/>
          <a:p>
            <a:endParaRPr lang="en-ID"/>
          </a:p>
        </p:txBody>
      </p:sp>
      <p:sp>
        <p:nvSpPr>
          <p:cNvPr id="13" name="Freeform: Shape 12">
            <a:extLst>
              <a:ext uri="{FF2B5EF4-FFF2-40B4-BE49-F238E27FC236}">
                <a16:creationId xmlns="" xmlns:a16="http://schemas.microsoft.com/office/drawing/2014/main" id="{ACDDFFD4-B0BC-4C5C-85A0-CD4BE79A0AAF}"/>
              </a:ext>
            </a:extLst>
          </p:cNvPr>
          <p:cNvSpPr/>
          <p:nvPr/>
        </p:nvSpPr>
        <p:spPr>
          <a:xfrm>
            <a:off x="5139017" y="5986951"/>
            <a:ext cx="725116" cy="668304"/>
          </a:xfrm>
          <a:custGeom>
            <a:avLst/>
            <a:gdLst>
              <a:gd name="connsiteX0" fmla="*/ 44405 w 305653"/>
              <a:gd name="connsiteY0" fmla="*/ 281706 h 281706"/>
              <a:gd name="connsiteX1" fmla="*/ 10504 w 305653"/>
              <a:gd name="connsiteY1" fmla="*/ 257355 h 281706"/>
              <a:gd name="connsiteX2" fmla="*/ 0 w 305653"/>
              <a:gd name="connsiteY2" fmla="*/ 193852 h 281706"/>
              <a:gd name="connsiteX3" fmla="*/ 193852 w 305653"/>
              <a:gd name="connsiteY3" fmla="*/ 0 h 281706"/>
              <a:gd name="connsiteX4" fmla="*/ 286958 w 305653"/>
              <a:gd name="connsiteY4" fmla="*/ 23873 h 281706"/>
              <a:gd name="connsiteX5" fmla="*/ 301282 w 305653"/>
              <a:gd name="connsiteY5" fmla="*/ 72575 h 281706"/>
              <a:gd name="connsiteX6" fmla="*/ 252581 w 305653"/>
              <a:gd name="connsiteY6" fmla="*/ 86899 h 281706"/>
              <a:gd name="connsiteX7" fmla="*/ 193852 w 305653"/>
              <a:gd name="connsiteY7" fmla="*/ 72098 h 281706"/>
              <a:gd name="connsiteX8" fmla="*/ 71620 w 305653"/>
              <a:gd name="connsiteY8" fmla="*/ 193852 h 281706"/>
              <a:gd name="connsiteX9" fmla="*/ 78305 w 305653"/>
              <a:gd name="connsiteY9" fmla="*/ 233959 h 281706"/>
              <a:gd name="connsiteX10" fmla="*/ 56341 w 305653"/>
              <a:gd name="connsiteY10" fmla="*/ 279319 h 281706"/>
              <a:gd name="connsiteX11" fmla="*/ 44405 w 305653"/>
              <a:gd name="connsiteY11" fmla="*/ 281706 h 28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653" h="281706">
                <a:moveTo>
                  <a:pt x="44405" y="281706"/>
                </a:moveTo>
                <a:cubicBezTo>
                  <a:pt x="29603" y="281706"/>
                  <a:pt x="15756" y="272634"/>
                  <a:pt x="10504" y="257355"/>
                </a:cubicBezTo>
                <a:cubicBezTo>
                  <a:pt x="3342" y="236824"/>
                  <a:pt x="0" y="215816"/>
                  <a:pt x="0" y="193852"/>
                </a:cubicBezTo>
                <a:cubicBezTo>
                  <a:pt x="0" y="86899"/>
                  <a:pt x="86899" y="0"/>
                  <a:pt x="193852" y="0"/>
                </a:cubicBezTo>
                <a:cubicBezTo>
                  <a:pt x="226320" y="0"/>
                  <a:pt x="258788" y="8117"/>
                  <a:pt x="286958" y="23873"/>
                </a:cubicBezTo>
                <a:cubicBezTo>
                  <a:pt x="304147" y="33423"/>
                  <a:pt x="310832" y="54909"/>
                  <a:pt x="301282" y="72575"/>
                </a:cubicBezTo>
                <a:cubicBezTo>
                  <a:pt x="291733" y="89764"/>
                  <a:pt x="270247" y="96449"/>
                  <a:pt x="252581" y="86899"/>
                </a:cubicBezTo>
                <a:cubicBezTo>
                  <a:pt x="234437" y="76872"/>
                  <a:pt x="214383" y="72098"/>
                  <a:pt x="193852" y="72098"/>
                </a:cubicBezTo>
                <a:cubicBezTo>
                  <a:pt x="126529" y="71620"/>
                  <a:pt x="71620" y="126529"/>
                  <a:pt x="71620" y="193852"/>
                </a:cubicBezTo>
                <a:cubicBezTo>
                  <a:pt x="71620" y="207699"/>
                  <a:pt x="74008" y="221068"/>
                  <a:pt x="78305" y="233959"/>
                </a:cubicBezTo>
                <a:cubicBezTo>
                  <a:pt x="84989" y="252581"/>
                  <a:pt x="74962" y="273112"/>
                  <a:pt x="56341" y="279319"/>
                </a:cubicBezTo>
                <a:cubicBezTo>
                  <a:pt x="52044" y="280751"/>
                  <a:pt x="48224" y="281706"/>
                  <a:pt x="44405" y="281706"/>
                </a:cubicBezTo>
                <a:close/>
              </a:path>
            </a:pathLst>
          </a:custGeom>
          <a:solidFill>
            <a:srgbClr val="61978C"/>
          </a:solidFill>
          <a:ln w="4775" cap="flat">
            <a:noFill/>
            <a:prstDash val="solid"/>
            <a:miter/>
          </a:ln>
        </p:spPr>
        <p:txBody>
          <a:bodyPr rtlCol="0" anchor="ctr"/>
          <a:lstStyle/>
          <a:p>
            <a:endParaRPr lang="en-ID"/>
          </a:p>
        </p:txBody>
      </p:sp>
      <p:sp>
        <p:nvSpPr>
          <p:cNvPr id="14"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Freeform: Shape 5">
            <a:extLst>
              <a:ext uri="{FF2B5EF4-FFF2-40B4-BE49-F238E27FC236}">
                <a16:creationId xmlns="" xmlns:a16="http://schemas.microsoft.com/office/drawing/2014/main" id="{3BF50844-A64C-4DAB-80D9-5ECE8A3F4150}"/>
              </a:ext>
            </a:extLst>
          </p:cNvPr>
          <p:cNvSpPr/>
          <p:nvPr/>
        </p:nvSpPr>
        <p:spPr>
          <a:xfrm>
            <a:off x="6108022" y="1"/>
            <a:ext cx="6083978" cy="5222702"/>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2"/>
          <p:cNvGrpSpPr/>
          <p:nvPr/>
        </p:nvGrpSpPr>
        <p:grpSpPr>
          <a:xfrm>
            <a:off x="232598" y="1670629"/>
            <a:ext cx="7929768" cy="4834060"/>
            <a:chOff x="95300" y="59878"/>
            <a:chExt cx="4176395" cy="2958201"/>
          </a:xfrm>
        </p:grpSpPr>
        <p:sp>
          <p:nvSpPr>
            <p:cNvPr id="39" name="object 2"/>
            <p:cNvSpPr txBox="1"/>
            <p:nvPr/>
          </p:nvSpPr>
          <p:spPr>
            <a:xfrm>
              <a:off x="95300" y="59878"/>
              <a:ext cx="4176395" cy="688632"/>
            </a:xfrm>
            <a:prstGeom prst="rect">
              <a:avLst/>
            </a:prstGeom>
          </p:spPr>
          <p:txBody>
            <a:bodyPr vert="horz" wrap="square" lIns="0" tIns="17145" rIns="0" bIns="0" rtlCol="0">
              <a:spAutoFit/>
            </a:bodyPr>
            <a:lstStyle/>
            <a:p>
              <a:pPr marL="12700">
                <a:lnSpc>
                  <a:spcPct val="100000"/>
                </a:lnSpc>
                <a:spcBef>
                  <a:spcPts val="135"/>
                </a:spcBef>
              </a:pPr>
              <a:r>
                <a:rPr sz="2400" b="1" spc="-50" dirty="0">
                  <a:latin typeface="Tahoma"/>
                  <a:cs typeface="Tahoma"/>
                </a:rPr>
                <a:t>Tasks</a:t>
              </a:r>
              <a:r>
                <a:rPr sz="2400" b="1" spc="25" dirty="0">
                  <a:latin typeface="Tahoma"/>
                  <a:cs typeface="Tahoma"/>
                </a:rPr>
                <a:t> </a:t>
              </a:r>
              <a:r>
                <a:rPr sz="2400" b="1" spc="-15" dirty="0">
                  <a:latin typeface="Tahoma"/>
                  <a:cs typeface="Tahoma"/>
                </a:rPr>
                <a:t>that</a:t>
              </a:r>
              <a:r>
                <a:rPr sz="2400" b="1" spc="30" dirty="0">
                  <a:latin typeface="Tahoma"/>
                  <a:cs typeface="Tahoma"/>
                </a:rPr>
                <a:t> </a:t>
              </a:r>
              <a:r>
                <a:rPr sz="2400" b="1" spc="-60" dirty="0">
                  <a:latin typeface="Tahoma"/>
                  <a:cs typeface="Tahoma"/>
                </a:rPr>
                <a:t>requires</a:t>
              </a:r>
              <a:r>
                <a:rPr sz="2400" b="1" spc="30" dirty="0">
                  <a:latin typeface="Tahoma"/>
                  <a:cs typeface="Tahoma"/>
                </a:rPr>
                <a:t> </a:t>
              </a:r>
              <a:r>
                <a:rPr sz="2400" b="1" spc="-55" dirty="0">
                  <a:latin typeface="Tahoma"/>
                  <a:cs typeface="Tahoma"/>
                </a:rPr>
                <a:t>machine</a:t>
              </a:r>
              <a:r>
                <a:rPr sz="2400" b="1" spc="30" dirty="0">
                  <a:latin typeface="Tahoma"/>
                  <a:cs typeface="Tahoma"/>
                </a:rPr>
                <a:t> </a:t>
              </a:r>
              <a:r>
                <a:rPr sz="2400" b="1" spc="-60" dirty="0">
                  <a:latin typeface="Tahoma"/>
                  <a:cs typeface="Tahoma"/>
                </a:rPr>
                <a:t>learning:</a:t>
              </a:r>
              <a:r>
                <a:rPr sz="2400" b="1" spc="185" dirty="0">
                  <a:latin typeface="Tahoma"/>
                  <a:cs typeface="Tahoma"/>
                </a:rPr>
                <a:t> </a:t>
              </a:r>
              <a:r>
                <a:rPr sz="2400" b="1" spc="-10" dirty="0">
                  <a:latin typeface="Tahoma"/>
                  <a:cs typeface="Tahoma"/>
                </a:rPr>
                <a:t>What</a:t>
              </a:r>
              <a:r>
                <a:rPr sz="2400" b="1" spc="30" dirty="0">
                  <a:latin typeface="Tahoma"/>
                  <a:cs typeface="Tahoma"/>
                </a:rPr>
                <a:t> </a:t>
              </a:r>
              <a:r>
                <a:rPr sz="3600" spc="-80" dirty="0">
                  <a:solidFill>
                    <a:srgbClr val="00B050"/>
                  </a:solidFill>
                  <a:latin typeface="Tahoma"/>
                  <a:cs typeface="Tahoma"/>
                </a:rPr>
                <a:t>makes</a:t>
              </a:r>
              <a:r>
                <a:rPr sz="3600" spc="30" dirty="0">
                  <a:solidFill>
                    <a:srgbClr val="00B050"/>
                  </a:solidFill>
                  <a:latin typeface="Tahoma"/>
                  <a:cs typeface="Tahoma"/>
                </a:rPr>
                <a:t> </a:t>
              </a:r>
              <a:r>
                <a:rPr sz="3600" spc="-65" dirty="0">
                  <a:solidFill>
                    <a:srgbClr val="00B050"/>
                  </a:solidFill>
                  <a:latin typeface="Tahoma"/>
                  <a:cs typeface="Tahoma"/>
                </a:rPr>
                <a:t>a</a:t>
              </a:r>
              <a:r>
                <a:rPr sz="3600" spc="30" dirty="0">
                  <a:solidFill>
                    <a:srgbClr val="00B050"/>
                  </a:solidFill>
                  <a:latin typeface="Tahoma"/>
                  <a:cs typeface="Tahoma"/>
                </a:rPr>
                <a:t> </a:t>
              </a:r>
              <a:r>
                <a:rPr sz="3600" spc="-35" dirty="0">
                  <a:solidFill>
                    <a:srgbClr val="00B050"/>
                  </a:solidFill>
                  <a:latin typeface="Tahoma"/>
                  <a:cs typeface="Tahoma"/>
                </a:rPr>
                <a:t>2?</a:t>
              </a:r>
              <a:endParaRPr sz="3600" dirty="0">
                <a:solidFill>
                  <a:srgbClr val="00B050"/>
                </a:solidFill>
                <a:latin typeface="Tahoma"/>
                <a:cs typeface="Tahoma"/>
              </a:endParaRPr>
            </a:p>
          </p:txBody>
        </p:sp>
        <p:grpSp>
          <p:nvGrpSpPr>
            <p:cNvPr id="40" name="object 3"/>
            <p:cNvGrpSpPr/>
            <p:nvPr/>
          </p:nvGrpSpPr>
          <p:grpSpPr>
            <a:xfrm>
              <a:off x="579757" y="690653"/>
              <a:ext cx="3406961" cy="2327426"/>
              <a:chOff x="579757" y="690653"/>
              <a:chExt cx="3406961" cy="2327426"/>
            </a:xfrm>
          </p:grpSpPr>
          <p:pic>
            <p:nvPicPr>
              <p:cNvPr id="41" name="object 4"/>
              <p:cNvPicPr/>
              <p:nvPr/>
            </p:nvPicPr>
            <p:blipFill>
              <a:blip r:embed="rId2" cstate="print"/>
              <a:stretch>
                <a:fillRect/>
              </a:stretch>
            </p:blipFill>
            <p:spPr>
              <a:xfrm>
                <a:off x="679210" y="690653"/>
                <a:ext cx="3307508" cy="2327426"/>
              </a:xfrm>
              <a:prstGeom prst="rect">
                <a:avLst/>
              </a:prstGeom>
            </p:spPr>
          </p:pic>
          <p:sp>
            <p:nvSpPr>
              <p:cNvPr id="42" name="object 5"/>
              <p:cNvSpPr/>
              <p:nvPr/>
            </p:nvSpPr>
            <p:spPr>
              <a:xfrm>
                <a:off x="579757" y="1158239"/>
                <a:ext cx="2430145" cy="385445"/>
              </a:xfrm>
              <a:custGeom>
                <a:avLst/>
                <a:gdLst/>
                <a:ahLst/>
                <a:cxnLst/>
                <a:rect l="l" t="t" r="r" b="b"/>
                <a:pathLst>
                  <a:path w="2430145" h="385444">
                    <a:moveTo>
                      <a:pt x="0" y="0"/>
                    </a:moveTo>
                    <a:lnTo>
                      <a:pt x="2430084" y="0"/>
                    </a:lnTo>
                    <a:lnTo>
                      <a:pt x="2430084" y="385059"/>
                    </a:lnTo>
                    <a:lnTo>
                      <a:pt x="0" y="385059"/>
                    </a:lnTo>
                    <a:lnTo>
                      <a:pt x="0" y="0"/>
                    </a:lnTo>
                    <a:close/>
                  </a:path>
                </a:pathLst>
              </a:custGeom>
              <a:ln w="8868">
                <a:solidFill>
                  <a:srgbClr val="00A500"/>
                </a:solidFill>
              </a:ln>
            </p:spPr>
            <p:txBody>
              <a:bodyPr wrap="square" lIns="0" tIns="0" rIns="0" bIns="0" rtlCol="0"/>
              <a:lstStyle/>
              <a:p>
                <a:endParaRPr/>
              </a:p>
            </p:txBody>
          </p:sp>
          <p:sp>
            <p:nvSpPr>
              <p:cNvPr id="43" name="object 6"/>
              <p:cNvSpPr/>
              <p:nvPr/>
            </p:nvSpPr>
            <p:spPr>
              <a:xfrm>
                <a:off x="596016" y="1158239"/>
                <a:ext cx="3084195" cy="1408430"/>
              </a:xfrm>
              <a:custGeom>
                <a:avLst/>
                <a:gdLst/>
                <a:ahLst/>
                <a:cxnLst/>
                <a:rect l="l" t="t" r="r" b="b"/>
                <a:pathLst>
                  <a:path w="3084195" h="1408430">
                    <a:moveTo>
                      <a:pt x="2748625" y="0"/>
                    </a:moveTo>
                    <a:lnTo>
                      <a:pt x="3084166" y="0"/>
                    </a:lnTo>
                    <a:lnTo>
                      <a:pt x="3084166" y="385059"/>
                    </a:lnTo>
                    <a:lnTo>
                      <a:pt x="2748625" y="385059"/>
                    </a:lnTo>
                    <a:lnTo>
                      <a:pt x="2748625" y="0"/>
                    </a:lnTo>
                    <a:close/>
                  </a:path>
                  <a:path w="3084195" h="1408430">
                    <a:moveTo>
                      <a:pt x="704339" y="1022881"/>
                    </a:moveTo>
                    <a:lnTo>
                      <a:pt x="1341423" y="1022881"/>
                    </a:lnTo>
                    <a:lnTo>
                      <a:pt x="1341423" y="1407940"/>
                    </a:lnTo>
                    <a:lnTo>
                      <a:pt x="704339" y="1407940"/>
                    </a:lnTo>
                    <a:lnTo>
                      <a:pt x="704339" y="1022881"/>
                    </a:lnTo>
                    <a:close/>
                  </a:path>
                  <a:path w="3084195" h="1408430">
                    <a:moveTo>
                      <a:pt x="0" y="519571"/>
                    </a:moveTo>
                    <a:lnTo>
                      <a:pt x="335540" y="519571"/>
                    </a:lnTo>
                    <a:lnTo>
                      <a:pt x="335540" y="904629"/>
                    </a:lnTo>
                    <a:lnTo>
                      <a:pt x="0" y="904629"/>
                    </a:lnTo>
                    <a:lnTo>
                      <a:pt x="0" y="519571"/>
                    </a:lnTo>
                    <a:close/>
                  </a:path>
                </a:pathLst>
              </a:custGeom>
              <a:ln w="8868">
                <a:solidFill>
                  <a:srgbClr val="FF2600"/>
                </a:solidFill>
              </a:ln>
            </p:spPr>
            <p:txBody>
              <a:bodyPr wrap="square" lIns="0" tIns="0" rIns="0" bIns="0" rtlCol="0"/>
              <a:lstStyle/>
              <a:p>
                <a:endParaRPr/>
              </a:p>
            </p:txBody>
          </p:sp>
        </p:grpSp>
      </p:grpSp>
      <p:grpSp>
        <p:nvGrpSpPr>
          <p:cNvPr id="44" name="Group 43"/>
          <p:cNvGrpSpPr/>
          <p:nvPr/>
        </p:nvGrpSpPr>
        <p:grpSpPr>
          <a:xfrm>
            <a:off x="54026" y="-11683"/>
            <a:ext cx="6880034" cy="1807947"/>
            <a:chOff x="54026" y="-11683"/>
            <a:chExt cx="6880034" cy="1807947"/>
          </a:xfrm>
        </p:grpSpPr>
        <p:grpSp>
          <p:nvGrpSpPr>
            <p:cNvPr id="45"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51" name="Freeform 5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52" name="Freeform 5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46" name="Rounded Rectangle 45">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47"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49"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50"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48" name="TextBox 47">
              <a:extLst>
                <a:ext uri="{FF2B5EF4-FFF2-40B4-BE49-F238E27FC236}">
                  <a16:creationId xmlns="" xmlns:a16="http://schemas.microsoft.com/office/drawing/2014/main" id="{159F2B04-1974-2448-AF54-792FE90F8996}"/>
                </a:ext>
              </a:extLst>
            </p:cNvPr>
            <p:cNvSpPr txBox="1"/>
            <p:nvPr/>
          </p:nvSpPr>
          <p:spPr>
            <a:xfrm>
              <a:off x="1929500" y="375250"/>
              <a:ext cx="3201517" cy="523220"/>
            </a:xfrm>
            <a:prstGeom prst="rect">
              <a:avLst/>
            </a:prstGeom>
            <a:noFill/>
          </p:spPr>
          <p:txBody>
            <a:bodyPr wrap="none" rtlCol="0">
              <a:spAutoFit/>
            </a:bodyPr>
            <a:lstStyle/>
            <a:p>
              <a:pPr algn="ctr"/>
              <a:r>
                <a:rPr lang="en-US" sz="2800" b="1" u="sng" dirty="0" smtClean="0">
                  <a:solidFill>
                    <a:schemeClr val="bg1">
                      <a:lumMod val="25000"/>
                    </a:schemeClr>
                  </a:solidFill>
                  <a:latin typeface="Poppins" pitchFamily="2" charset="77"/>
                  <a:cs typeface="Poppins" pitchFamily="2" charset="77"/>
                </a:rPr>
                <a:t>Machine</a:t>
              </a:r>
              <a:r>
                <a:rPr lang="x-none" sz="2800" b="1" u="sng" dirty="0" smtClean="0">
                  <a:latin typeface="Poppins" pitchFamily="2" charset="77"/>
                  <a:cs typeface="Poppins" pitchFamily="2" charset="77"/>
                </a:rPr>
                <a:t> </a:t>
              </a:r>
              <a:r>
                <a:rPr lang="en-US" sz="2800" b="1" u="sng" dirty="0" err="1" smtClean="0">
                  <a:solidFill>
                    <a:srgbClr val="92D050"/>
                  </a:solidFill>
                  <a:latin typeface="Poppins" pitchFamily="2" charset="77"/>
                  <a:cs typeface="Poppins" pitchFamily="2" charset="77"/>
                </a:rPr>
                <a:t>Leanring</a:t>
              </a:r>
              <a:endParaRPr lang="x-none" sz="2800" b="1" u="sng" dirty="0">
                <a:solidFill>
                  <a:srgbClr val="92D050"/>
                </a:solidFill>
                <a:latin typeface="Poppins" pitchFamily="2" charset="77"/>
                <a:cs typeface="Poppins" pitchFamily="2" charset="77"/>
              </a:endParaRPr>
            </a:p>
          </p:txBody>
        </p:sp>
      </p:grpSp>
      <p:pic>
        <p:nvPicPr>
          <p:cNvPr id="53"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527" r="22527"/>
          <a:stretch>
            <a:fillRect/>
          </a:stretch>
        </p:blipFill>
        <p:spPr>
          <a:xfrm>
            <a:off x="8222622" y="532195"/>
            <a:ext cx="3598789" cy="3598789"/>
          </a:xfrm>
        </p:spPr>
      </p:pic>
    </p:spTree>
    <p:extLst>
      <p:ext uri="{BB962C8B-B14F-4D97-AF65-F5344CB8AC3E}">
        <p14:creationId xmlns:p14="http://schemas.microsoft.com/office/powerpoint/2010/main" val="2226554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0" name="TextBox 19">
            <a:extLst>
              <a:ext uri="{FF2B5EF4-FFF2-40B4-BE49-F238E27FC236}">
                <a16:creationId xmlns="" xmlns:a16="http://schemas.microsoft.com/office/drawing/2014/main" id="{159F2B04-1974-2448-AF54-792FE90F8996}"/>
              </a:ext>
            </a:extLst>
          </p:cNvPr>
          <p:cNvSpPr txBox="1"/>
          <p:nvPr/>
        </p:nvSpPr>
        <p:spPr>
          <a:xfrm>
            <a:off x="724553" y="415437"/>
            <a:ext cx="6151843" cy="2308324"/>
          </a:xfrm>
          <a:prstGeom prst="rect">
            <a:avLst/>
          </a:prstGeom>
          <a:noFill/>
        </p:spPr>
        <p:txBody>
          <a:bodyPr wrap="square" rtlCol="0">
            <a:spAutoFit/>
          </a:bodyPr>
          <a:lstStyle/>
          <a:p>
            <a:pPr algn="ctr"/>
            <a:r>
              <a:rPr lang="en-US" sz="4800" b="1" dirty="0" smtClean="0">
                <a:solidFill>
                  <a:schemeClr val="bg1">
                    <a:lumMod val="25000"/>
                  </a:schemeClr>
                </a:solidFill>
                <a:latin typeface="Poppins" pitchFamily="2" charset="77"/>
                <a:cs typeface="Poppins" pitchFamily="2" charset="77"/>
              </a:rPr>
              <a:t>Why we use </a:t>
            </a:r>
            <a:r>
              <a:rPr lang="en-US" sz="4800" b="1" dirty="0" smtClean="0">
                <a:solidFill>
                  <a:srgbClr val="0070C0"/>
                </a:solidFill>
                <a:latin typeface="Poppins" pitchFamily="2" charset="77"/>
                <a:cs typeface="Poppins" pitchFamily="2" charset="77"/>
              </a:rPr>
              <a:t>Machine Learning ?</a:t>
            </a:r>
          </a:p>
          <a:p>
            <a:pPr algn="ctr"/>
            <a:endParaRPr lang="x-none" sz="4800" b="1" dirty="0">
              <a:solidFill>
                <a:srgbClr val="61978C"/>
              </a:solidFill>
              <a:latin typeface="Poppins" pitchFamily="2" charset="77"/>
              <a:cs typeface="Poppins" pitchFamily="2" charset="77"/>
            </a:endParaRPr>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750" r="19750"/>
          <a:stretch>
            <a:fillRect/>
          </a:stretch>
        </p:blipFill>
        <p:spPr>
          <a:xfrm>
            <a:off x="7610790" y="622150"/>
            <a:ext cx="4377014" cy="4377014"/>
          </a:xfrm>
        </p:spPr>
      </p:pic>
      <p:sp>
        <p:nvSpPr>
          <p:cNvPr id="2" name="Rectangle 1"/>
          <p:cNvSpPr/>
          <p:nvPr/>
        </p:nvSpPr>
        <p:spPr>
          <a:xfrm>
            <a:off x="752475" y="2367109"/>
            <a:ext cx="6096000" cy="4154984"/>
          </a:xfrm>
          <a:prstGeom prst="rect">
            <a:avLst/>
          </a:prstGeom>
        </p:spPr>
        <p:txBody>
          <a:bodyPr>
            <a:spAutoFit/>
          </a:bodyPr>
          <a:lstStyle/>
          <a:p>
            <a:pPr marL="571500" indent="-571500">
              <a:buFont typeface="Arial" panose="020B0604020202020204" pitchFamily="34" charset="0"/>
              <a:buChar char="•"/>
            </a:pPr>
            <a:r>
              <a:rPr lang="en-US" sz="2400" dirty="0"/>
              <a:t>Machine learning is important </a:t>
            </a:r>
            <a:r>
              <a:rPr lang="en-US" sz="2400" dirty="0" smtClean="0"/>
              <a:t>because</a:t>
            </a:r>
          </a:p>
          <a:p>
            <a:endParaRPr lang="en-US" sz="2400" dirty="0"/>
          </a:p>
          <a:p>
            <a:pPr marL="800100" lvl="1" indent="-342900">
              <a:buFont typeface="Arial" panose="020B0604020202020204" pitchFamily="34" charset="0"/>
              <a:buChar char="•"/>
            </a:pPr>
            <a:r>
              <a:rPr lang="en-US" sz="2400" dirty="0"/>
              <a:t> it gives enterprises a view of trends in customer behavior and business operational patterns, as well as supports the development of new products</a:t>
            </a:r>
            <a:r>
              <a:rPr lang="en-US" sz="2400" dirty="0" smtClean="0"/>
              <a:t>.</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smtClean="0"/>
              <a:t> </a:t>
            </a:r>
            <a:r>
              <a:rPr lang="en-US" sz="2400" dirty="0"/>
              <a:t>Many of today's leading companies, such as Facebook, Google and Uber, make machine learning a central part of their operations.</a:t>
            </a:r>
            <a:endParaRPr lang="en-US" sz="2400" dirty="0">
              <a:solidFill>
                <a:srgbClr val="0070C0"/>
              </a:solidFill>
            </a:endParaRPr>
          </a:p>
        </p:txBody>
      </p:sp>
    </p:spTree>
    <p:extLst>
      <p:ext uri="{BB962C8B-B14F-4D97-AF65-F5344CB8AC3E}">
        <p14:creationId xmlns:p14="http://schemas.microsoft.com/office/powerpoint/2010/main" val="113204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705" indent="-167640">
              <a:lnSpc>
                <a:spcPct val="100000"/>
              </a:lnSpc>
              <a:spcBef>
                <a:spcPts val="595"/>
              </a:spcBef>
              <a:buClr>
                <a:srgbClr val="3333B2"/>
              </a:buClr>
              <a:buAutoNum type="arabicPeriod"/>
              <a:tabLst>
                <a:tab pos="180340" algn="l"/>
              </a:tabLst>
            </a:pPr>
            <a:endParaRPr lang="en-US" dirty="0">
              <a:latin typeface="Arial"/>
              <a:cs typeface="Arial"/>
            </a:endParaRPr>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750" r="19750"/>
          <a:stretch>
            <a:fillRect/>
          </a:stretch>
        </p:blipFill>
        <p:spPr>
          <a:xfrm>
            <a:off x="7610790" y="622150"/>
            <a:ext cx="4377014" cy="4377014"/>
          </a:xfrm>
        </p:spPr>
      </p:pic>
      <p:sp>
        <p:nvSpPr>
          <p:cNvPr id="9" name="object 2"/>
          <p:cNvSpPr txBox="1">
            <a:spLocks/>
          </p:cNvSpPr>
          <p:nvPr/>
        </p:nvSpPr>
        <p:spPr>
          <a:xfrm>
            <a:off x="934749" y="622150"/>
            <a:ext cx="5501550" cy="1371529"/>
          </a:xfrm>
          <a:prstGeom prst="rect">
            <a:avLst/>
          </a:prstGeom>
        </p:spPr>
        <p:txBody>
          <a:bodyPr vert="horz" wrap="square" lIns="0" tIns="1714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35"/>
              </a:spcBef>
            </a:pPr>
            <a:r>
              <a:rPr lang="en-US" b="1" spc="-50" dirty="0" smtClean="0">
                <a:solidFill>
                  <a:srgbClr val="002060"/>
                </a:solidFill>
              </a:rPr>
              <a:t>Learning</a:t>
            </a:r>
            <a:r>
              <a:rPr lang="en-US" b="1" spc="30" dirty="0" smtClean="0">
                <a:solidFill>
                  <a:srgbClr val="002060"/>
                </a:solidFill>
              </a:rPr>
              <a:t> </a:t>
            </a:r>
            <a:r>
              <a:rPr lang="en-US" b="1" spc="-45" dirty="0" smtClean="0">
                <a:solidFill>
                  <a:srgbClr val="002060"/>
                </a:solidFill>
              </a:rPr>
              <a:t>algorithms</a:t>
            </a:r>
            <a:r>
              <a:rPr lang="en-US" b="1" spc="30" dirty="0" smtClean="0">
                <a:solidFill>
                  <a:srgbClr val="002060"/>
                </a:solidFill>
              </a:rPr>
              <a:t> </a:t>
            </a:r>
            <a:r>
              <a:rPr lang="en-US" b="1" spc="-85" dirty="0" smtClean="0">
                <a:solidFill>
                  <a:srgbClr val="002060"/>
                </a:solidFill>
              </a:rPr>
              <a:t>are</a:t>
            </a:r>
            <a:r>
              <a:rPr lang="en-US" b="1" spc="30" dirty="0" smtClean="0">
                <a:solidFill>
                  <a:srgbClr val="002060"/>
                </a:solidFill>
              </a:rPr>
              <a:t> </a:t>
            </a:r>
            <a:r>
              <a:rPr lang="en-US" b="1" spc="-55" dirty="0" smtClean="0">
                <a:solidFill>
                  <a:srgbClr val="00B050"/>
                </a:solidFill>
              </a:rPr>
              <a:t>useful</a:t>
            </a:r>
            <a:r>
              <a:rPr lang="en-US" b="1" spc="30" dirty="0" smtClean="0">
                <a:solidFill>
                  <a:srgbClr val="00B050"/>
                </a:solidFill>
              </a:rPr>
              <a:t> </a:t>
            </a:r>
            <a:r>
              <a:rPr lang="en-US" b="1" spc="-30" dirty="0" smtClean="0">
                <a:solidFill>
                  <a:srgbClr val="00B050"/>
                </a:solidFill>
              </a:rPr>
              <a:t>in</a:t>
            </a:r>
            <a:r>
              <a:rPr lang="en-US" b="1" spc="30" dirty="0" smtClean="0">
                <a:solidFill>
                  <a:srgbClr val="00B050"/>
                </a:solidFill>
              </a:rPr>
              <a:t> </a:t>
            </a:r>
            <a:r>
              <a:rPr lang="en-US" b="1" spc="-45" dirty="0" smtClean="0">
                <a:solidFill>
                  <a:srgbClr val="00B050"/>
                </a:solidFill>
              </a:rPr>
              <a:t>other</a:t>
            </a:r>
            <a:r>
              <a:rPr lang="en-US" b="1" spc="30" dirty="0" smtClean="0">
                <a:solidFill>
                  <a:srgbClr val="00B050"/>
                </a:solidFill>
              </a:rPr>
              <a:t> </a:t>
            </a:r>
            <a:r>
              <a:rPr lang="en-US" b="1" spc="-45" dirty="0" smtClean="0">
                <a:solidFill>
                  <a:srgbClr val="00B050"/>
                </a:solidFill>
              </a:rPr>
              <a:t>tasks</a:t>
            </a:r>
            <a:endParaRPr lang="en-US" b="1" spc="-45" dirty="0">
              <a:solidFill>
                <a:srgbClr val="00B050"/>
              </a:solidFill>
            </a:endParaRPr>
          </a:p>
        </p:txBody>
      </p:sp>
      <p:sp>
        <p:nvSpPr>
          <p:cNvPr id="10" name="object 3"/>
          <p:cNvSpPr txBox="1"/>
          <p:nvPr/>
        </p:nvSpPr>
        <p:spPr>
          <a:xfrm>
            <a:off x="497565" y="2416482"/>
            <a:ext cx="7113224" cy="4305666"/>
          </a:xfrm>
          <a:prstGeom prst="rect">
            <a:avLst/>
          </a:prstGeom>
        </p:spPr>
        <p:txBody>
          <a:bodyPr vert="horz" wrap="square" lIns="0" tIns="88265" rIns="0" bIns="0" rtlCol="0">
            <a:spAutoFit/>
          </a:bodyPr>
          <a:lstStyle/>
          <a:p>
            <a:pPr marL="243204" indent="-168275">
              <a:lnSpc>
                <a:spcPct val="100000"/>
              </a:lnSpc>
              <a:spcBef>
                <a:spcPts val="695"/>
              </a:spcBef>
              <a:buClr>
                <a:srgbClr val="3333B2"/>
              </a:buClr>
              <a:buAutoNum type="arabicPeriod"/>
              <a:tabLst>
                <a:tab pos="243840" algn="l"/>
              </a:tabLst>
            </a:pPr>
            <a:r>
              <a:rPr sz="1600" spc="-35" dirty="0">
                <a:solidFill>
                  <a:srgbClr val="0000FF"/>
                </a:solidFill>
                <a:latin typeface="Arial"/>
                <a:cs typeface="Arial"/>
              </a:rPr>
              <a:t>Classification:</a:t>
            </a:r>
            <a:r>
              <a:rPr sz="1600" spc="160" dirty="0">
                <a:solidFill>
                  <a:srgbClr val="0000FF"/>
                </a:solidFill>
                <a:latin typeface="Arial"/>
                <a:cs typeface="Arial"/>
              </a:rPr>
              <a:t> </a:t>
            </a:r>
            <a:r>
              <a:rPr sz="1600" spc="-40" dirty="0">
                <a:latin typeface="Arial"/>
                <a:cs typeface="Arial"/>
              </a:rPr>
              <a:t>Determine</a:t>
            </a:r>
            <a:r>
              <a:rPr sz="1600" spc="45" dirty="0">
                <a:latin typeface="Arial"/>
                <a:cs typeface="Arial"/>
              </a:rPr>
              <a:t> </a:t>
            </a:r>
            <a:r>
              <a:rPr sz="1600" spc="-35" dirty="0">
                <a:latin typeface="Arial"/>
                <a:cs typeface="Arial"/>
              </a:rPr>
              <a:t>which</a:t>
            </a:r>
            <a:r>
              <a:rPr sz="1600" spc="55" dirty="0">
                <a:latin typeface="Arial"/>
                <a:cs typeface="Arial"/>
              </a:rPr>
              <a:t> </a:t>
            </a:r>
            <a:r>
              <a:rPr sz="1600" spc="-45" dirty="0">
                <a:latin typeface="Arial"/>
                <a:cs typeface="Arial"/>
              </a:rPr>
              <a:t>discrete</a:t>
            </a:r>
            <a:r>
              <a:rPr sz="1600" spc="50" dirty="0">
                <a:latin typeface="Arial"/>
                <a:cs typeface="Arial"/>
              </a:rPr>
              <a:t> </a:t>
            </a:r>
            <a:r>
              <a:rPr sz="1600" spc="-45" dirty="0">
                <a:latin typeface="Arial"/>
                <a:cs typeface="Arial"/>
              </a:rPr>
              <a:t>category</a:t>
            </a:r>
            <a:r>
              <a:rPr sz="1600" spc="50" dirty="0">
                <a:latin typeface="Arial"/>
                <a:cs typeface="Arial"/>
              </a:rPr>
              <a:t> </a:t>
            </a:r>
            <a:r>
              <a:rPr sz="1600" spc="-25" dirty="0">
                <a:latin typeface="Arial"/>
                <a:cs typeface="Arial"/>
              </a:rPr>
              <a:t>the</a:t>
            </a:r>
            <a:r>
              <a:rPr sz="1600" spc="50" dirty="0">
                <a:latin typeface="Arial"/>
                <a:cs typeface="Arial"/>
              </a:rPr>
              <a:t> </a:t>
            </a:r>
            <a:r>
              <a:rPr sz="1600" spc="-60" dirty="0">
                <a:latin typeface="Arial"/>
                <a:cs typeface="Arial"/>
              </a:rPr>
              <a:t>example</a:t>
            </a:r>
            <a:r>
              <a:rPr sz="1600" spc="55" dirty="0">
                <a:latin typeface="Arial"/>
                <a:cs typeface="Arial"/>
              </a:rPr>
              <a:t> </a:t>
            </a:r>
            <a:r>
              <a:rPr sz="1600" spc="-55" dirty="0">
                <a:latin typeface="Arial"/>
                <a:cs typeface="Arial"/>
              </a:rPr>
              <a:t>is</a:t>
            </a:r>
            <a:endParaRPr sz="1600" dirty="0">
              <a:latin typeface="Arial"/>
              <a:cs typeface="Arial"/>
            </a:endParaRPr>
          </a:p>
          <a:p>
            <a:pPr marL="243204" indent="-168275">
              <a:lnSpc>
                <a:spcPct val="100000"/>
              </a:lnSpc>
              <a:spcBef>
                <a:spcPts val="590"/>
              </a:spcBef>
              <a:buClr>
                <a:srgbClr val="3333B2"/>
              </a:buClr>
              <a:buAutoNum type="arabicPeriod"/>
              <a:tabLst>
                <a:tab pos="243840" algn="l"/>
              </a:tabLst>
            </a:pPr>
            <a:r>
              <a:rPr sz="1600" spc="-50" dirty="0">
                <a:solidFill>
                  <a:srgbClr val="0000FF"/>
                </a:solidFill>
                <a:latin typeface="Arial"/>
                <a:cs typeface="Arial"/>
              </a:rPr>
              <a:t>Recognizing</a:t>
            </a:r>
            <a:r>
              <a:rPr sz="1600" spc="50" dirty="0">
                <a:solidFill>
                  <a:srgbClr val="0000FF"/>
                </a:solidFill>
                <a:latin typeface="Arial"/>
                <a:cs typeface="Arial"/>
              </a:rPr>
              <a:t> </a:t>
            </a:r>
            <a:r>
              <a:rPr sz="1600" spc="-30" dirty="0">
                <a:solidFill>
                  <a:srgbClr val="0000FF"/>
                </a:solidFill>
                <a:latin typeface="Arial"/>
                <a:cs typeface="Arial"/>
              </a:rPr>
              <a:t>patterns:</a:t>
            </a:r>
            <a:r>
              <a:rPr sz="1600" spc="170" dirty="0">
                <a:solidFill>
                  <a:srgbClr val="0000FF"/>
                </a:solidFill>
                <a:latin typeface="Arial"/>
                <a:cs typeface="Arial"/>
              </a:rPr>
              <a:t> </a:t>
            </a:r>
            <a:r>
              <a:rPr sz="1600" spc="-80" dirty="0">
                <a:latin typeface="Arial"/>
                <a:cs typeface="Arial"/>
              </a:rPr>
              <a:t>Speech</a:t>
            </a:r>
            <a:r>
              <a:rPr sz="1600" spc="55" dirty="0">
                <a:latin typeface="Arial"/>
                <a:cs typeface="Arial"/>
              </a:rPr>
              <a:t> </a:t>
            </a:r>
            <a:r>
              <a:rPr sz="1600" spc="-35" dirty="0">
                <a:latin typeface="Arial"/>
                <a:cs typeface="Arial"/>
              </a:rPr>
              <a:t>Recognition,</a:t>
            </a:r>
            <a:r>
              <a:rPr sz="1600" spc="55" dirty="0">
                <a:latin typeface="Arial"/>
                <a:cs typeface="Arial"/>
              </a:rPr>
              <a:t> </a:t>
            </a:r>
            <a:r>
              <a:rPr sz="1600" spc="-30" dirty="0">
                <a:latin typeface="Arial"/>
                <a:cs typeface="Arial"/>
              </a:rPr>
              <a:t>facial</a:t>
            </a:r>
            <a:r>
              <a:rPr sz="1600" spc="50" dirty="0">
                <a:latin typeface="Arial"/>
                <a:cs typeface="Arial"/>
              </a:rPr>
              <a:t> </a:t>
            </a:r>
            <a:r>
              <a:rPr sz="1600" spc="-20" dirty="0">
                <a:latin typeface="Arial"/>
                <a:cs typeface="Arial"/>
              </a:rPr>
              <a:t>identity,</a:t>
            </a:r>
            <a:r>
              <a:rPr sz="1600" spc="55" dirty="0">
                <a:latin typeface="Arial"/>
                <a:cs typeface="Arial"/>
              </a:rPr>
              <a:t> </a:t>
            </a:r>
            <a:r>
              <a:rPr sz="1600" spc="-30" dirty="0">
                <a:latin typeface="Arial"/>
                <a:cs typeface="Arial"/>
              </a:rPr>
              <a:t>etc</a:t>
            </a:r>
            <a:endParaRPr sz="1600" dirty="0">
              <a:latin typeface="Arial"/>
              <a:cs typeface="Arial"/>
            </a:endParaRPr>
          </a:p>
          <a:p>
            <a:pPr marL="243204" marR="273050" indent="-168275">
              <a:lnSpc>
                <a:spcPct val="100000"/>
              </a:lnSpc>
              <a:spcBef>
                <a:spcPts val="595"/>
              </a:spcBef>
              <a:buClr>
                <a:srgbClr val="3333B2"/>
              </a:buClr>
              <a:buAutoNum type="arabicPeriod"/>
              <a:tabLst>
                <a:tab pos="243840" algn="l"/>
              </a:tabLst>
            </a:pPr>
            <a:r>
              <a:rPr sz="1600" spc="-65" dirty="0">
                <a:solidFill>
                  <a:srgbClr val="0000FF"/>
                </a:solidFill>
                <a:latin typeface="Arial"/>
                <a:cs typeface="Arial"/>
              </a:rPr>
              <a:t>Recommender</a:t>
            </a:r>
            <a:r>
              <a:rPr sz="1600" spc="55" dirty="0">
                <a:solidFill>
                  <a:srgbClr val="0000FF"/>
                </a:solidFill>
                <a:latin typeface="Arial"/>
                <a:cs typeface="Arial"/>
              </a:rPr>
              <a:t> </a:t>
            </a:r>
            <a:r>
              <a:rPr sz="1600" spc="-60" dirty="0">
                <a:solidFill>
                  <a:srgbClr val="0000FF"/>
                </a:solidFill>
                <a:latin typeface="Arial"/>
                <a:cs typeface="Arial"/>
              </a:rPr>
              <a:t>Systems:</a:t>
            </a:r>
            <a:r>
              <a:rPr sz="1600" spc="-40" dirty="0">
                <a:solidFill>
                  <a:srgbClr val="0000FF"/>
                </a:solidFill>
                <a:latin typeface="Arial"/>
                <a:cs typeface="Arial"/>
              </a:rPr>
              <a:t> </a:t>
            </a:r>
            <a:r>
              <a:rPr sz="1600" spc="-45" dirty="0">
                <a:latin typeface="Arial"/>
                <a:cs typeface="Arial"/>
              </a:rPr>
              <a:t>Noisy</a:t>
            </a:r>
            <a:r>
              <a:rPr sz="1600" spc="55" dirty="0">
                <a:latin typeface="Arial"/>
                <a:cs typeface="Arial"/>
              </a:rPr>
              <a:t> </a:t>
            </a:r>
            <a:r>
              <a:rPr sz="1600" spc="-25" dirty="0">
                <a:latin typeface="Arial"/>
                <a:cs typeface="Arial"/>
              </a:rPr>
              <a:t>data,</a:t>
            </a:r>
            <a:r>
              <a:rPr sz="1600" spc="55" dirty="0">
                <a:latin typeface="Arial"/>
                <a:cs typeface="Arial"/>
              </a:rPr>
              <a:t> </a:t>
            </a:r>
            <a:r>
              <a:rPr sz="1600" spc="-45" dirty="0">
                <a:latin typeface="Arial"/>
                <a:cs typeface="Arial"/>
              </a:rPr>
              <a:t>commercial</a:t>
            </a:r>
            <a:r>
              <a:rPr sz="1600" spc="65" dirty="0">
                <a:latin typeface="Arial"/>
                <a:cs typeface="Arial"/>
              </a:rPr>
              <a:t> </a:t>
            </a:r>
            <a:r>
              <a:rPr sz="1600" spc="-35" dirty="0">
                <a:latin typeface="Arial"/>
                <a:cs typeface="Arial"/>
              </a:rPr>
              <a:t>pay-off</a:t>
            </a:r>
            <a:r>
              <a:rPr sz="1600" spc="55" dirty="0">
                <a:latin typeface="Arial"/>
                <a:cs typeface="Arial"/>
              </a:rPr>
              <a:t> </a:t>
            </a:r>
            <a:r>
              <a:rPr sz="1600" spc="-25" dirty="0">
                <a:latin typeface="Arial"/>
                <a:cs typeface="Arial"/>
              </a:rPr>
              <a:t>(e.g.,</a:t>
            </a:r>
            <a:r>
              <a:rPr sz="1600" spc="60" dirty="0">
                <a:latin typeface="Arial"/>
                <a:cs typeface="Arial"/>
              </a:rPr>
              <a:t> </a:t>
            </a:r>
            <a:r>
              <a:rPr sz="1600" spc="-45" dirty="0">
                <a:latin typeface="Arial"/>
                <a:cs typeface="Arial"/>
              </a:rPr>
              <a:t>Amazon, </a:t>
            </a:r>
            <a:r>
              <a:rPr sz="1600" spc="-265" dirty="0">
                <a:latin typeface="Arial"/>
                <a:cs typeface="Arial"/>
              </a:rPr>
              <a:t> </a:t>
            </a:r>
            <a:r>
              <a:rPr sz="1600" dirty="0">
                <a:latin typeface="Arial"/>
                <a:cs typeface="Arial"/>
              </a:rPr>
              <a:t>Netflix).</a:t>
            </a:r>
          </a:p>
          <a:p>
            <a:pPr marL="243204" indent="-168275">
              <a:lnSpc>
                <a:spcPct val="100000"/>
              </a:lnSpc>
              <a:spcBef>
                <a:spcPts val="590"/>
              </a:spcBef>
              <a:buClr>
                <a:srgbClr val="3333B2"/>
              </a:buClr>
              <a:buAutoNum type="arabicPeriod"/>
              <a:tabLst>
                <a:tab pos="243840" algn="l"/>
              </a:tabLst>
            </a:pPr>
            <a:r>
              <a:rPr sz="1600" spc="-25" dirty="0">
                <a:solidFill>
                  <a:srgbClr val="0000FF"/>
                </a:solidFill>
                <a:latin typeface="Arial"/>
                <a:cs typeface="Arial"/>
              </a:rPr>
              <a:t>Information</a:t>
            </a:r>
            <a:r>
              <a:rPr sz="1600" spc="60" dirty="0">
                <a:solidFill>
                  <a:srgbClr val="0000FF"/>
                </a:solidFill>
                <a:latin typeface="Arial"/>
                <a:cs typeface="Arial"/>
              </a:rPr>
              <a:t> </a:t>
            </a:r>
            <a:r>
              <a:rPr sz="1600" spc="-25" dirty="0">
                <a:solidFill>
                  <a:srgbClr val="0000FF"/>
                </a:solidFill>
                <a:latin typeface="Arial"/>
                <a:cs typeface="Arial"/>
              </a:rPr>
              <a:t>retrieval:</a:t>
            </a:r>
            <a:r>
              <a:rPr sz="1600" spc="180" dirty="0">
                <a:solidFill>
                  <a:srgbClr val="0000FF"/>
                </a:solidFill>
                <a:latin typeface="Arial"/>
                <a:cs typeface="Arial"/>
              </a:rPr>
              <a:t> </a:t>
            </a:r>
            <a:r>
              <a:rPr sz="1600" spc="-30" dirty="0">
                <a:latin typeface="Arial"/>
                <a:cs typeface="Arial"/>
              </a:rPr>
              <a:t>Find</a:t>
            </a:r>
            <a:r>
              <a:rPr sz="1600" spc="70" dirty="0">
                <a:latin typeface="Arial"/>
                <a:cs typeface="Arial"/>
              </a:rPr>
              <a:t> </a:t>
            </a:r>
            <a:r>
              <a:rPr sz="1600" spc="-50" dirty="0">
                <a:latin typeface="Arial"/>
                <a:cs typeface="Arial"/>
              </a:rPr>
              <a:t>documents</a:t>
            </a:r>
            <a:r>
              <a:rPr sz="1600" spc="70" dirty="0">
                <a:latin typeface="Arial"/>
                <a:cs typeface="Arial"/>
              </a:rPr>
              <a:t> </a:t>
            </a:r>
            <a:r>
              <a:rPr sz="1600" spc="-45" dirty="0">
                <a:latin typeface="Arial"/>
                <a:cs typeface="Arial"/>
              </a:rPr>
              <a:t>or</a:t>
            </a:r>
            <a:r>
              <a:rPr sz="1600" spc="65" dirty="0">
                <a:latin typeface="Arial"/>
                <a:cs typeface="Arial"/>
              </a:rPr>
              <a:t> </a:t>
            </a:r>
            <a:r>
              <a:rPr sz="1600" spc="-70" dirty="0">
                <a:latin typeface="Arial"/>
                <a:cs typeface="Arial"/>
              </a:rPr>
              <a:t>images</a:t>
            </a:r>
            <a:r>
              <a:rPr sz="1600" spc="65" dirty="0">
                <a:latin typeface="Arial"/>
                <a:cs typeface="Arial"/>
              </a:rPr>
              <a:t> </a:t>
            </a:r>
            <a:r>
              <a:rPr sz="1600" dirty="0">
                <a:latin typeface="Arial"/>
                <a:cs typeface="Arial"/>
              </a:rPr>
              <a:t>with</a:t>
            </a:r>
            <a:r>
              <a:rPr sz="1600" spc="65" dirty="0">
                <a:latin typeface="Arial"/>
                <a:cs typeface="Arial"/>
              </a:rPr>
              <a:t> </a:t>
            </a:r>
            <a:r>
              <a:rPr sz="1600" spc="-35" dirty="0">
                <a:latin typeface="Arial"/>
                <a:cs typeface="Arial"/>
              </a:rPr>
              <a:t>similar</a:t>
            </a:r>
            <a:r>
              <a:rPr sz="1600" spc="70" dirty="0">
                <a:latin typeface="Arial"/>
                <a:cs typeface="Arial"/>
              </a:rPr>
              <a:t> </a:t>
            </a:r>
            <a:r>
              <a:rPr sz="1600" spc="-25" dirty="0">
                <a:latin typeface="Arial"/>
                <a:cs typeface="Arial"/>
              </a:rPr>
              <a:t>content</a:t>
            </a:r>
            <a:endParaRPr sz="1600" dirty="0">
              <a:latin typeface="Arial"/>
              <a:cs typeface="Arial"/>
            </a:endParaRPr>
          </a:p>
          <a:p>
            <a:pPr marL="243204" marR="148590" indent="-168275">
              <a:lnSpc>
                <a:spcPct val="100000"/>
              </a:lnSpc>
              <a:spcBef>
                <a:spcPts val="590"/>
              </a:spcBef>
              <a:buClr>
                <a:srgbClr val="3333B2"/>
              </a:buClr>
              <a:buAutoNum type="arabicPeriod"/>
              <a:tabLst>
                <a:tab pos="243840" algn="l"/>
              </a:tabLst>
            </a:pPr>
            <a:r>
              <a:rPr sz="1600" spc="-40" dirty="0">
                <a:solidFill>
                  <a:srgbClr val="0000FF"/>
                </a:solidFill>
                <a:latin typeface="Arial"/>
                <a:cs typeface="Arial"/>
              </a:rPr>
              <a:t>Computer</a:t>
            </a:r>
            <a:r>
              <a:rPr sz="1600" spc="55" dirty="0">
                <a:solidFill>
                  <a:srgbClr val="0000FF"/>
                </a:solidFill>
                <a:latin typeface="Arial"/>
                <a:cs typeface="Arial"/>
              </a:rPr>
              <a:t> </a:t>
            </a:r>
            <a:r>
              <a:rPr sz="1600" spc="-35" dirty="0">
                <a:solidFill>
                  <a:srgbClr val="0000FF"/>
                </a:solidFill>
                <a:latin typeface="Arial"/>
                <a:cs typeface="Arial"/>
              </a:rPr>
              <a:t>vision:</a:t>
            </a:r>
            <a:r>
              <a:rPr sz="1600" spc="170" dirty="0">
                <a:solidFill>
                  <a:srgbClr val="0000FF"/>
                </a:solidFill>
                <a:latin typeface="Arial"/>
                <a:cs typeface="Arial"/>
              </a:rPr>
              <a:t> </a:t>
            </a:r>
            <a:r>
              <a:rPr sz="1600" spc="-30" dirty="0">
                <a:latin typeface="Arial"/>
                <a:cs typeface="Arial"/>
              </a:rPr>
              <a:t>detection,</a:t>
            </a:r>
            <a:r>
              <a:rPr sz="1600" spc="65" dirty="0">
                <a:latin typeface="Arial"/>
                <a:cs typeface="Arial"/>
              </a:rPr>
              <a:t> </a:t>
            </a:r>
            <a:r>
              <a:rPr sz="1600" spc="-40" dirty="0">
                <a:latin typeface="Arial"/>
                <a:cs typeface="Arial"/>
              </a:rPr>
              <a:t>segmentation,</a:t>
            </a:r>
            <a:r>
              <a:rPr sz="1600" spc="55" dirty="0">
                <a:latin typeface="Arial"/>
                <a:cs typeface="Arial"/>
              </a:rPr>
              <a:t> </a:t>
            </a:r>
            <a:r>
              <a:rPr sz="1600" spc="-35" dirty="0">
                <a:latin typeface="Arial"/>
                <a:cs typeface="Arial"/>
              </a:rPr>
              <a:t>depth</a:t>
            </a:r>
            <a:r>
              <a:rPr sz="1600" spc="60" dirty="0">
                <a:latin typeface="Arial"/>
                <a:cs typeface="Arial"/>
              </a:rPr>
              <a:t> </a:t>
            </a:r>
            <a:r>
              <a:rPr sz="1600" spc="-25" dirty="0">
                <a:latin typeface="Arial"/>
                <a:cs typeface="Arial"/>
              </a:rPr>
              <a:t>estimation,</a:t>
            </a:r>
            <a:r>
              <a:rPr sz="1600" spc="60" dirty="0">
                <a:latin typeface="Arial"/>
                <a:cs typeface="Arial"/>
              </a:rPr>
              <a:t> </a:t>
            </a:r>
            <a:r>
              <a:rPr sz="1600" spc="-20" dirty="0">
                <a:latin typeface="Arial"/>
                <a:cs typeface="Arial"/>
              </a:rPr>
              <a:t>optical</a:t>
            </a:r>
            <a:r>
              <a:rPr sz="1600" spc="55" dirty="0">
                <a:latin typeface="Arial"/>
                <a:cs typeface="Arial"/>
              </a:rPr>
              <a:t> </a:t>
            </a:r>
            <a:r>
              <a:rPr sz="1600" spc="-20" dirty="0">
                <a:latin typeface="Arial"/>
                <a:cs typeface="Arial"/>
              </a:rPr>
              <a:t>flow, </a:t>
            </a:r>
            <a:r>
              <a:rPr sz="1600" spc="-260" dirty="0">
                <a:latin typeface="Arial"/>
                <a:cs typeface="Arial"/>
              </a:rPr>
              <a:t> </a:t>
            </a:r>
            <a:r>
              <a:rPr sz="1600" spc="-30" dirty="0">
                <a:latin typeface="Arial"/>
                <a:cs typeface="Arial"/>
              </a:rPr>
              <a:t>etc</a:t>
            </a:r>
            <a:endParaRPr sz="1600" dirty="0">
              <a:latin typeface="Arial"/>
              <a:cs typeface="Arial"/>
            </a:endParaRPr>
          </a:p>
          <a:p>
            <a:pPr marL="243204" indent="-168275">
              <a:lnSpc>
                <a:spcPct val="100000"/>
              </a:lnSpc>
              <a:spcBef>
                <a:spcPts val="590"/>
              </a:spcBef>
              <a:buClr>
                <a:srgbClr val="3333B2"/>
              </a:buClr>
              <a:buAutoNum type="arabicPeriod"/>
              <a:tabLst>
                <a:tab pos="243840" algn="l"/>
              </a:tabLst>
            </a:pPr>
            <a:r>
              <a:rPr sz="1600" spc="-35" dirty="0">
                <a:solidFill>
                  <a:srgbClr val="0000FF"/>
                </a:solidFill>
                <a:latin typeface="Arial"/>
                <a:cs typeface="Arial"/>
              </a:rPr>
              <a:t>Robotics:</a:t>
            </a:r>
            <a:r>
              <a:rPr sz="1600" spc="160" dirty="0">
                <a:solidFill>
                  <a:srgbClr val="0000FF"/>
                </a:solidFill>
                <a:latin typeface="Arial"/>
                <a:cs typeface="Arial"/>
              </a:rPr>
              <a:t> </a:t>
            </a:r>
            <a:r>
              <a:rPr sz="1600" spc="-35" dirty="0">
                <a:latin typeface="Arial"/>
                <a:cs typeface="Arial"/>
              </a:rPr>
              <a:t>perception,</a:t>
            </a:r>
            <a:r>
              <a:rPr sz="1600" spc="50" dirty="0">
                <a:latin typeface="Arial"/>
                <a:cs typeface="Arial"/>
              </a:rPr>
              <a:t> </a:t>
            </a:r>
            <a:r>
              <a:rPr sz="1600" spc="-35" dirty="0">
                <a:latin typeface="Arial"/>
                <a:cs typeface="Arial"/>
              </a:rPr>
              <a:t>planning,</a:t>
            </a:r>
            <a:r>
              <a:rPr sz="1600" spc="50" dirty="0">
                <a:latin typeface="Arial"/>
                <a:cs typeface="Arial"/>
              </a:rPr>
              <a:t> </a:t>
            </a:r>
            <a:r>
              <a:rPr sz="1600" spc="-30" dirty="0">
                <a:latin typeface="Arial"/>
                <a:cs typeface="Arial"/>
              </a:rPr>
              <a:t>etc</a:t>
            </a:r>
            <a:endParaRPr sz="1600" dirty="0">
              <a:latin typeface="Arial"/>
              <a:cs typeface="Arial"/>
            </a:endParaRPr>
          </a:p>
          <a:p>
            <a:pPr marL="243204" indent="-168275">
              <a:lnSpc>
                <a:spcPct val="100000"/>
              </a:lnSpc>
              <a:spcBef>
                <a:spcPts val="595"/>
              </a:spcBef>
              <a:buClr>
                <a:srgbClr val="3333B2"/>
              </a:buClr>
              <a:buAutoNum type="arabicPeriod"/>
              <a:tabLst>
                <a:tab pos="243840" algn="l"/>
              </a:tabLst>
            </a:pPr>
            <a:r>
              <a:rPr sz="1600" spc="-45" dirty="0">
                <a:solidFill>
                  <a:srgbClr val="0000FF"/>
                </a:solidFill>
                <a:latin typeface="Arial"/>
                <a:cs typeface="Arial"/>
              </a:rPr>
              <a:t>Learning</a:t>
            </a:r>
            <a:r>
              <a:rPr sz="1600" spc="20" dirty="0">
                <a:solidFill>
                  <a:srgbClr val="0000FF"/>
                </a:solidFill>
                <a:latin typeface="Arial"/>
                <a:cs typeface="Arial"/>
              </a:rPr>
              <a:t> </a:t>
            </a:r>
            <a:r>
              <a:rPr sz="1600" spc="10" dirty="0">
                <a:solidFill>
                  <a:srgbClr val="0000FF"/>
                </a:solidFill>
                <a:latin typeface="Arial"/>
                <a:cs typeface="Arial"/>
              </a:rPr>
              <a:t>to</a:t>
            </a:r>
            <a:r>
              <a:rPr sz="1600" spc="25" dirty="0">
                <a:solidFill>
                  <a:srgbClr val="0000FF"/>
                </a:solidFill>
                <a:latin typeface="Arial"/>
                <a:cs typeface="Arial"/>
              </a:rPr>
              <a:t> </a:t>
            </a:r>
            <a:r>
              <a:rPr sz="1600" spc="-45" dirty="0">
                <a:solidFill>
                  <a:srgbClr val="0000FF"/>
                </a:solidFill>
                <a:latin typeface="Arial"/>
                <a:cs typeface="Arial"/>
              </a:rPr>
              <a:t>play</a:t>
            </a:r>
            <a:r>
              <a:rPr sz="1600" spc="30" dirty="0">
                <a:solidFill>
                  <a:srgbClr val="0000FF"/>
                </a:solidFill>
                <a:latin typeface="Arial"/>
                <a:cs typeface="Arial"/>
              </a:rPr>
              <a:t> </a:t>
            </a:r>
            <a:r>
              <a:rPr sz="1600" spc="-85" dirty="0" smtClean="0">
                <a:solidFill>
                  <a:srgbClr val="0000FF"/>
                </a:solidFill>
                <a:latin typeface="Arial"/>
                <a:cs typeface="Arial"/>
              </a:rPr>
              <a:t>games</a:t>
            </a:r>
            <a:endParaRPr lang="en-US" sz="1600" spc="-85" dirty="0" smtClean="0">
              <a:solidFill>
                <a:srgbClr val="0000FF"/>
              </a:solidFill>
              <a:latin typeface="Arial"/>
              <a:cs typeface="Arial"/>
            </a:endParaRPr>
          </a:p>
          <a:p>
            <a:pPr marL="243204" indent="-168275">
              <a:lnSpc>
                <a:spcPct val="100000"/>
              </a:lnSpc>
              <a:spcBef>
                <a:spcPts val="595"/>
              </a:spcBef>
              <a:buClr>
                <a:srgbClr val="3333B2"/>
              </a:buClr>
              <a:buAutoNum type="arabicPeriod"/>
              <a:tabLst>
                <a:tab pos="243840" algn="l"/>
              </a:tabLst>
            </a:pPr>
            <a:r>
              <a:rPr lang="en-US" sz="1600" spc="-85" dirty="0" smtClean="0">
                <a:solidFill>
                  <a:srgbClr val="0000FF"/>
                </a:solidFill>
                <a:latin typeface="Arial"/>
                <a:cs typeface="Arial"/>
              </a:rPr>
              <a:t>Computational Intelligence: </a:t>
            </a:r>
            <a:r>
              <a:rPr lang="en-US" sz="1600" spc="-50" dirty="0" smtClean="0">
                <a:latin typeface="Arial"/>
                <a:cs typeface="Arial"/>
              </a:rPr>
              <a:t>Solving complex problems using Knowledge base and AI – Wolfram Alpha</a:t>
            </a:r>
            <a:r>
              <a:rPr lang="en-US" sz="1600" spc="-85" dirty="0" smtClean="0">
                <a:solidFill>
                  <a:srgbClr val="0000FF"/>
                </a:solidFill>
                <a:latin typeface="Arial"/>
                <a:cs typeface="Arial"/>
              </a:rPr>
              <a:t> </a:t>
            </a:r>
            <a:endParaRPr sz="1600" dirty="0">
              <a:latin typeface="Arial"/>
              <a:cs typeface="Arial"/>
            </a:endParaRPr>
          </a:p>
          <a:p>
            <a:pPr marL="243204" marR="5080" indent="-168275">
              <a:lnSpc>
                <a:spcPct val="100000"/>
              </a:lnSpc>
              <a:spcBef>
                <a:spcPts val="590"/>
              </a:spcBef>
              <a:buClr>
                <a:srgbClr val="3333B2"/>
              </a:buClr>
              <a:buAutoNum type="arabicPeriod"/>
              <a:tabLst>
                <a:tab pos="243840" algn="l"/>
              </a:tabLst>
            </a:pPr>
            <a:r>
              <a:rPr sz="1600" spc="-50" dirty="0">
                <a:solidFill>
                  <a:srgbClr val="0000FF"/>
                </a:solidFill>
                <a:latin typeface="Arial"/>
                <a:cs typeface="Arial"/>
              </a:rPr>
              <a:t>Recognizing</a:t>
            </a:r>
            <a:r>
              <a:rPr sz="1600" spc="55" dirty="0">
                <a:solidFill>
                  <a:srgbClr val="0000FF"/>
                </a:solidFill>
                <a:latin typeface="Arial"/>
                <a:cs typeface="Arial"/>
              </a:rPr>
              <a:t> </a:t>
            </a:r>
            <a:r>
              <a:rPr sz="1600" spc="-55" dirty="0">
                <a:solidFill>
                  <a:srgbClr val="0000FF"/>
                </a:solidFill>
                <a:latin typeface="Arial"/>
                <a:cs typeface="Arial"/>
              </a:rPr>
              <a:t>anomalies:</a:t>
            </a:r>
            <a:r>
              <a:rPr sz="1600" spc="-50" dirty="0">
                <a:solidFill>
                  <a:srgbClr val="0000FF"/>
                </a:solidFill>
                <a:latin typeface="Arial"/>
                <a:cs typeface="Arial"/>
              </a:rPr>
              <a:t> </a:t>
            </a:r>
            <a:r>
              <a:rPr sz="1600" spc="-50" dirty="0">
                <a:latin typeface="Arial"/>
                <a:cs typeface="Arial"/>
              </a:rPr>
              <a:t>Unusual</a:t>
            </a:r>
            <a:r>
              <a:rPr sz="1600" spc="60" dirty="0">
                <a:latin typeface="Arial"/>
                <a:cs typeface="Arial"/>
              </a:rPr>
              <a:t> </a:t>
            </a:r>
            <a:r>
              <a:rPr sz="1600" spc="-85" dirty="0">
                <a:latin typeface="Arial"/>
                <a:cs typeface="Arial"/>
              </a:rPr>
              <a:t>sequences</a:t>
            </a:r>
            <a:r>
              <a:rPr sz="1600" spc="60" dirty="0">
                <a:latin typeface="Arial"/>
                <a:cs typeface="Arial"/>
              </a:rPr>
              <a:t> </a:t>
            </a:r>
            <a:r>
              <a:rPr sz="1600" spc="-20" dirty="0">
                <a:latin typeface="Arial"/>
                <a:cs typeface="Arial"/>
              </a:rPr>
              <a:t>of</a:t>
            </a:r>
            <a:r>
              <a:rPr sz="1600" spc="55" dirty="0">
                <a:latin typeface="Arial"/>
                <a:cs typeface="Arial"/>
              </a:rPr>
              <a:t> </a:t>
            </a:r>
            <a:r>
              <a:rPr sz="1600" spc="-20" dirty="0">
                <a:latin typeface="Arial"/>
                <a:cs typeface="Arial"/>
              </a:rPr>
              <a:t>credit</a:t>
            </a:r>
            <a:r>
              <a:rPr sz="1600" spc="65" dirty="0">
                <a:latin typeface="Arial"/>
                <a:cs typeface="Arial"/>
              </a:rPr>
              <a:t> </a:t>
            </a:r>
            <a:r>
              <a:rPr sz="1600" spc="-55" dirty="0">
                <a:latin typeface="Arial"/>
                <a:cs typeface="Arial"/>
              </a:rPr>
              <a:t>card</a:t>
            </a:r>
            <a:r>
              <a:rPr sz="1600" spc="55" dirty="0">
                <a:latin typeface="Arial"/>
                <a:cs typeface="Arial"/>
              </a:rPr>
              <a:t> </a:t>
            </a:r>
            <a:r>
              <a:rPr sz="1600" spc="-35" dirty="0">
                <a:latin typeface="Arial"/>
                <a:cs typeface="Arial"/>
              </a:rPr>
              <a:t>transactions,</a:t>
            </a:r>
            <a:r>
              <a:rPr sz="1600" spc="60" dirty="0">
                <a:latin typeface="Arial"/>
                <a:cs typeface="Arial"/>
              </a:rPr>
              <a:t> </a:t>
            </a:r>
            <a:r>
              <a:rPr sz="1600" spc="-45" dirty="0">
                <a:latin typeface="Arial"/>
                <a:cs typeface="Arial"/>
              </a:rPr>
              <a:t>panic </a:t>
            </a:r>
            <a:r>
              <a:rPr sz="1600" spc="-265" dirty="0">
                <a:latin typeface="Arial"/>
                <a:cs typeface="Arial"/>
              </a:rPr>
              <a:t> </a:t>
            </a:r>
            <a:r>
              <a:rPr sz="1600" spc="-20" dirty="0">
                <a:latin typeface="Arial"/>
                <a:cs typeface="Arial"/>
              </a:rPr>
              <a:t>situation</a:t>
            </a:r>
            <a:r>
              <a:rPr sz="1600" spc="45" dirty="0">
                <a:latin typeface="Arial"/>
                <a:cs typeface="Arial"/>
              </a:rPr>
              <a:t> </a:t>
            </a:r>
            <a:r>
              <a:rPr sz="1600" dirty="0">
                <a:latin typeface="Arial"/>
                <a:cs typeface="Arial"/>
              </a:rPr>
              <a:t>at</a:t>
            </a:r>
            <a:r>
              <a:rPr sz="1600" spc="55" dirty="0">
                <a:latin typeface="Arial"/>
                <a:cs typeface="Arial"/>
              </a:rPr>
              <a:t> </a:t>
            </a:r>
            <a:r>
              <a:rPr sz="1600" spc="-60" dirty="0">
                <a:latin typeface="Arial"/>
                <a:cs typeface="Arial"/>
              </a:rPr>
              <a:t>an</a:t>
            </a:r>
            <a:r>
              <a:rPr sz="1600" spc="50" dirty="0">
                <a:latin typeface="Arial"/>
                <a:cs typeface="Arial"/>
              </a:rPr>
              <a:t> </a:t>
            </a:r>
            <a:r>
              <a:rPr sz="1600" spc="-15" dirty="0">
                <a:latin typeface="Arial"/>
                <a:cs typeface="Arial"/>
              </a:rPr>
              <a:t>airport</a:t>
            </a:r>
            <a:endParaRPr sz="1600" dirty="0">
              <a:latin typeface="Arial"/>
              <a:cs typeface="Arial"/>
            </a:endParaRPr>
          </a:p>
          <a:p>
            <a:pPr marL="243204" indent="-168275">
              <a:lnSpc>
                <a:spcPct val="100000"/>
              </a:lnSpc>
              <a:spcBef>
                <a:spcPts val="590"/>
              </a:spcBef>
              <a:buClr>
                <a:srgbClr val="3333B2"/>
              </a:buClr>
              <a:buAutoNum type="arabicPeriod"/>
              <a:tabLst>
                <a:tab pos="243840" algn="l"/>
              </a:tabLst>
            </a:pPr>
            <a:r>
              <a:rPr sz="1600" spc="-70" dirty="0">
                <a:solidFill>
                  <a:srgbClr val="0000FF"/>
                </a:solidFill>
                <a:latin typeface="Arial"/>
                <a:cs typeface="Arial"/>
              </a:rPr>
              <a:t>Spam</a:t>
            </a:r>
            <a:r>
              <a:rPr sz="1600" spc="60" dirty="0">
                <a:solidFill>
                  <a:srgbClr val="0000FF"/>
                </a:solidFill>
                <a:latin typeface="Arial"/>
                <a:cs typeface="Arial"/>
              </a:rPr>
              <a:t> </a:t>
            </a:r>
            <a:r>
              <a:rPr sz="1600" spc="-10" dirty="0">
                <a:solidFill>
                  <a:srgbClr val="0000FF"/>
                </a:solidFill>
                <a:latin typeface="Arial"/>
                <a:cs typeface="Arial"/>
              </a:rPr>
              <a:t>filtering,</a:t>
            </a:r>
            <a:r>
              <a:rPr sz="1600" spc="60" dirty="0">
                <a:solidFill>
                  <a:srgbClr val="0000FF"/>
                </a:solidFill>
                <a:latin typeface="Arial"/>
                <a:cs typeface="Arial"/>
              </a:rPr>
              <a:t> </a:t>
            </a:r>
            <a:r>
              <a:rPr sz="1600" spc="-30" dirty="0">
                <a:solidFill>
                  <a:srgbClr val="0000FF"/>
                </a:solidFill>
                <a:latin typeface="Arial"/>
                <a:cs typeface="Arial"/>
              </a:rPr>
              <a:t>fraud</a:t>
            </a:r>
            <a:r>
              <a:rPr sz="1600" spc="60" dirty="0">
                <a:solidFill>
                  <a:srgbClr val="0000FF"/>
                </a:solidFill>
                <a:latin typeface="Arial"/>
                <a:cs typeface="Arial"/>
              </a:rPr>
              <a:t> </a:t>
            </a:r>
            <a:r>
              <a:rPr sz="1600" spc="-30" dirty="0">
                <a:solidFill>
                  <a:srgbClr val="0000FF"/>
                </a:solidFill>
                <a:latin typeface="Arial"/>
                <a:cs typeface="Arial"/>
              </a:rPr>
              <a:t>detection:</a:t>
            </a:r>
            <a:r>
              <a:rPr sz="1600" spc="175" dirty="0">
                <a:solidFill>
                  <a:srgbClr val="0000FF"/>
                </a:solidFill>
                <a:latin typeface="Arial"/>
                <a:cs typeface="Arial"/>
              </a:rPr>
              <a:t> </a:t>
            </a:r>
            <a:r>
              <a:rPr sz="1600" spc="-30" dirty="0">
                <a:latin typeface="Arial"/>
                <a:cs typeface="Arial"/>
              </a:rPr>
              <a:t>The</a:t>
            </a:r>
            <a:r>
              <a:rPr sz="1600" spc="55" dirty="0">
                <a:latin typeface="Arial"/>
                <a:cs typeface="Arial"/>
              </a:rPr>
              <a:t> </a:t>
            </a:r>
            <a:r>
              <a:rPr sz="1600" spc="-75" dirty="0">
                <a:latin typeface="Arial"/>
                <a:cs typeface="Arial"/>
              </a:rPr>
              <a:t>enemy</a:t>
            </a:r>
            <a:r>
              <a:rPr sz="1600" spc="60" dirty="0">
                <a:latin typeface="Arial"/>
                <a:cs typeface="Arial"/>
              </a:rPr>
              <a:t> </a:t>
            </a:r>
            <a:r>
              <a:rPr sz="1600" spc="-50" dirty="0">
                <a:latin typeface="Arial"/>
                <a:cs typeface="Arial"/>
              </a:rPr>
              <a:t>adapts</a:t>
            </a:r>
            <a:r>
              <a:rPr sz="1600" spc="65" dirty="0">
                <a:latin typeface="Arial"/>
                <a:cs typeface="Arial"/>
              </a:rPr>
              <a:t> </a:t>
            </a:r>
            <a:r>
              <a:rPr sz="1600" spc="-90" dirty="0">
                <a:latin typeface="Arial"/>
                <a:cs typeface="Arial"/>
              </a:rPr>
              <a:t>so</a:t>
            </a:r>
            <a:r>
              <a:rPr sz="1600" spc="60" dirty="0">
                <a:latin typeface="Arial"/>
                <a:cs typeface="Arial"/>
              </a:rPr>
              <a:t> </a:t>
            </a:r>
            <a:r>
              <a:rPr sz="1600" spc="-95" dirty="0">
                <a:latin typeface="Arial"/>
                <a:cs typeface="Arial"/>
              </a:rPr>
              <a:t>we</a:t>
            </a:r>
            <a:r>
              <a:rPr sz="1600" spc="60" dirty="0">
                <a:latin typeface="Arial"/>
                <a:cs typeface="Arial"/>
              </a:rPr>
              <a:t> </a:t>
            </a:r>
            <a:r>
              <a:rPr sz="1600" spc="-35" dirty="0">
                <a:latin typeface="Arial"/>
                <a:cs typeface="Arial"/>
              </a:rPr>
              <a:t>must</a:t>
            </a:r>
            <a:r>
              <a:rPr sz="1600" spc="60" dirty="0">
                <a:latin typeface="Arial"/>
                <a:cs typeface="Arial"/>
              </a:rPr>
              <a:t> </a:t>
            </a:r>
            <a:r>
              <a:rPr sz="1600" spc="-35" dirty="0">
                <a:latin typeface="Arial"/>
                <a:cs typeface="Arial"/>
              </a:rPr>
              <a:t>adapt</a:t>
            </a:r>
            <a:r>
              <a:rPr sz="1600" spc="60" dirty="0">
                <a:latin typeface="Arial"/>
                <a:cs typeface="Arial"/>
              </a:rPr>
              <a:t> </a:t>
            </a:r>
            <a:r>
              <a:rPr sz="1600" spc="-5" dirty="0">
                <a:latin typeface="Arial"/>
                <a:cs typeface="Arial"/>
              </a:rPr>
              <a:t>too</a:t>
            </a:r>
            <a:endParaRPr sz="1600" dirty="0">
              <a:latin typeface="Arial"/>
              <a:cs typeface="Arial"/>
            </a:endParaRPr>
          </a:p>
          <a:p>
            <a:pPr marL="243204" indent="-231140">
              <a:lnSpc>
                <a:spcPct val="100000"/>
              </a:lnSpc>
              <a:spcBef>
                <a:spcPts val="595"/>
              </a:spcBef>
              <a:buClr>
                <a:srgbClr val="3333B2"/>
              </a:buClr>
              <a:buAutoNum type="arabicPeriod"/>
              <a:tabLst>
                <a:tab pos="243840" algn="l"/>
              </a:tabLst>
            </a:pPr>
            <a:r>
              <a:rPr sz="1600" spc="-35" dirty="0">
                <a:solidFill>
                  <a:srgbClr val="0000FF"/>
                </a:solidFill>
                <a:latin typeface="Arial"/>
                <a:cs typeface="Arial"/>
              </a:rPr>
              <a:t>Many</a:t>
            </a:r>
            <a:r>
              <a:rPr sz="1600" spc="10" dirty="0">
                <a:solidFill>
                  <a:srgbClr val="0000FF"/>
                </a:solidFill>
                <a:latin typeface="Arial"/>
                <a:cs typeface="Arial"/>
              </a:rPr>
              <a:t> </a:t>
            </a:r>
            <a:r>
              <a:rPr sz="1600" spc="-40" dirty="0">
                <a:solidFill>
                  <a:srgbClr val="0000FF"/>
                </a:solidFill>
                <a:latin typeface="Arial"/>
                <a:cs typeface="Arial"/>
              </a:rPr>
              <a:t>more!</a:t>
            </a:r>
            <a:endParaRPr sz="1600" dirty="0">
              <a:latin typeface="Arial"/>
              <a:cs typeface="Arial"/>
            </a:endParaRPr>
          </a:p>
        </p:txBody>
      </p:sp>
    </p:spTree>
    <p:extLst>
      <p:ext uri="{BB962C8B-B14F-4D97-AF65-F5344CB8AC3E}">
        <p14:creationId xmlns:p14="http://schemas.microsoft.com/office/powerpoint/2010/main" val="710352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67493" y="1447801"/>
            <a:ext cx="7120995" cy="329162"/>
          </a:xfrm>
          <a:prstGeom prst="rect">
            <a:avLst/>
          </a:prstGeom>
        </p:spPr>
        <p:txBody>
          <a:bodyPr vert="horz" wrap="square" lIns="0" tIns="23909" rIns="0" bIns="0" rtlCol="0">
            <a:spAutoFit/>
          </a:bodyPr>
          <a:lstStyle/>
          <a:p>
            <a:pPr marL="25168">
              <a:spcBef>
                <a:spcPts val="188"/>
              </a:spcBef>
            </a:pPr>
            <a:r>
              <a:rPr sz="1982" spc="-59" dirty="0">
                <a:solidFill>
                  <a:srgbClr val="00B050"/>
                </a:solidFill>
                <a:latin typeface="Arial"/>
                <a:cs typeface="Arial"/>
              </a:rPr>
              <a:t>1</a:t>
            </a:r>
            <a:r>
              <a:rPr b="1" spc="-59" dirty="0">
                <a:solidFill>
                  <a:srgbClr val="00B050"/>
                </a:solidFill>
                <a:latin typeface="Arial"/>
                <a:cs typeface="Arial"/>
              </a:rPr>
              <a:t>.</a:t>
            </a:r>
            <a:r>
              <a:rPr b="1" spc="515" dirty="0">
                <a:solidFill>
                  <a:srgbClr val="00B050"/>
                </a:solidFill>
                <a:latin typeface="Arial"/>
                <a:cs typeface="Arial"/>
              </a:rPr>
              <a:t> </a:t>
            </a:r>
            <a:r>
              <a:rPr b="1" spc="-69" dirty="0">
                <a:solidFill>
                  <a:srgbClr val="00B050"/>
                </a:solidFill>
                <a:latin typeface="Arial"/>
                <a:cs typeface="Arial"/>
              </a:rPr>
              <a:t>Classification</a:t>
            </a:r>
            <a:r>
              <a:rPr sz="1982" spc="-69" dirty="0">
                <a:solidFill>
                  <a:srgbClr val="0000FF"/>
                </a:solidFill>
                <a:latin typeface="Arial"/>
                <a:cs typeface="Arial"/>
              </a:rPr>
              <a:t>:</a:t>
            </a:r>
            <a:r>
              <a:rPr sz="1982" spc="317" dirty="0">
                <a:solidFill>
                  <a:srgbClr val="0000FF"/>
                </a:solidFill>
                <a:latin typeface="Arial"/>
                <a:cs typeface="Arial"/>
              </a:rPr>
              <a:t> </a:t>
            </a:r>
            <a:r>
              <a:rPr sz="1982" spc="-79" dirty="0">
                <a:latin typeface="Arial"/>
                <a:cs typeface="Arial"/>
              </a:rPr>
              <a:t>Determine</a:t>
            </a:r>
            <a:r>
              <a:rPr sz="1982" spc="99" dirty="0">
                <a:latin typeface="Arial"/>
                <a:cs typeface="Arial"/>
              </a:rPr>
              <a:t> </a:t>
            </a:r>
            <a:r>
              <a:rPr sz="1982" spc="-69" dirty="0">
                <a:latin typeface="Arial"/>
                <a:cs typeface="Arial"/>
              </a:rPr>
              <a:t>which</a:t>
            </a:r>
            <a:r>
              <a:rPr sz="1982" spc="99" dirty="0">
                <a:latin typeface="Arial"/>
                <a:cs typeface="Arial"/>
              </a:rPr>
              <a:t> </a:t>
            </a:r>
            <a:r>
              <a:rPr sz="1982" spc="-89" dirty="0">
                <a:latin typeface="Arial"/>
                <a:cs typeface="Arial"/>
              </a:rPr>
              <a:t>discrete</a:t>
            </a:r>
            <a:r>
              <a:rPr sz="1982" spc="99" dirty="0">
                <a:latin typeface="Arial"/>
                <a:cs typeface="Arial"/>
              </a:rPr>
              <a:t> </a:t>
            </a:r>
            <a:r>
              <a:rPr sz="1982" spc="-89" dirty="0">
                <a:latin typeface="Arial"/>
                <a:cs typeface="Arial"/>
              </a:rPr>
              <a:t>category</a:t>
            </a:r>
            <a:r>
              <a:rPr sz="1982" spc="109" dirty="0">
                <a:latin typeface="Arial"/>
                <a:cs typeface="Arial"/>
              </a:rPr>
              <a:t> </a:t>
            </a:r>
            <a:r>
              <a:rPr sz="1982" spc="-50" dirty="0">
                <a:latin typeface="Arial"/>
                <a:cs typeface="Arial"/>
              </a:rPr>
              <a:t>the</a:t>
            </a:r>
            <a:r>
              <a:rPr sz="1982" spc="89" dirty="0">
                <a:latin typeface="Arial"/>
                <a:cs typeface="Arial"/>
              </a:rPr>
              <a:t> </a:t>
            </a:r>
            <a:r>
              <a:rPr sz="1982" spc="-119" dirty="0">
                <a:latin typeface="Arial"/>
                <a:cs typeface="Arial"/>
              </a:rPr>
              <a:t>example</a:t>
            </a:r>
            <a:r>
              <a:rPr sz="1982" spc="109" dirty="0">
                <a:latin typeface="Arial"/>
                <a:cs typeface="Arial"/>
              </a:rPr>
              <a:t> </a:t>
            </a:r>
            <a:r>
              <a:rPr sz="1982" spc="-109" dirty="0">
                <a:latin typeface="Arial"/>
                <a:cs typeface="Arial"/>
              </a:rPr>
              <a:t>is</a:t>
            </a:r>
            <a:endParaRPr sz="1982" dirty="0">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pic>
        <p:nvPicPr>
          <p:cNvPr id="10" name="object 3"/>
          <p:cNvPicPr/>
          <p:nvPr/>
        </p:nvPicPr>
        <p:blipFill>
          <a:blip r:embed="rId2" cstate="print"/>
          <a:stretch>
            <a:fillRect/>
          </a:stretch>
        </p:blipFill>
        <p:spPr>
          <a:xfrm>
            <a:off x="2510391" y="2165261"/>
            <a:ext cx="6382324" cy="4491189"/>
          </a:xfrm>
          <a:prstGeom prst="rect">
            <a:avLst/>
          </a:prstGeom>
        </p:spPr>
      </p:pic>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spTree>
    <p:extLst>
      <p:ext uri="{BB962C8B-B14F-4D97-AF65-F5344CB8AC3E}">
        <p14:creationId xmlns:p14="http://schemas.microsoft.com/office/powerpoint/2010/main" val="2579752895"/>
      </p:ext>
    </p:extLst>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a:blip r:embed="rId2" cstate="print"/>
          <a:stretch>
            <a:fillRect/>
          </a:stretch>
        </p:blipFill>
        <p:spPr>
          <a:xfrm>
            <a:off x="5866784" y="1452479"/>
            <a:ext cx="5929741" cy="4050529"/>
          </a:xfrm>
          <a:prstGeom prst="rect">
            <a:avLst/>
          </a:prstGeom>
        </p:spPr>
      </p:pic>
      <p:sp>
        <p:nvSpPr>
          <p:cNvPr id="4" name="object 4"/>
          <p:cNvSpPr txBox="1"/>
          <p:nvPr/>
        </p:nvSpPr>
        <p:spPr>
          <a:xfrm>
            <a:off x="8405975" y="5682504"/>
            <a:ext cx="1463459" cy="329162"/>
          </a:xfrm>
          <a:prstGeom prst="rect">
            <a:avLst/>
          </a:prstGeom>
        </p:spPr>
        <p:txBody>
          <a:bodyPr vert="horz" wrap="square" lIns="0" tIns="23909" rIns="0" bIns="0" rtlCol="0">
            <a:spAutoFit/>
          </a:bodyPr>
          <a:lstStyle/>
          <a:p>
            <a:pPr marL="25168">
              <a:spcBef>
                <a:spcPts val="188"/>
              </a:spcBef>
            </a:pPr>
            <a:r>
              <a:rPr sz="1982" spc="-129" dirty="0">
                <a:latin typeface="Arial"/>
                <a:cs typeface="Arial"/>
              </a:rPr>
              <a:t>Is</a:t>
            </a:r>
            <a:r>
              <a:rPr sz="1982" spc="59" dirty="0">
                <a:latin typeface="Arial"/>
                <a:cs typeface="Arial"/>
              </a:rPr>
              <a:t> </a:t>
            </a:r>
            <a:r>
              <a:rPr sz="1982" spc="-40" dirty="0">
                <a:latin typeface="Arial"/>
                <a:cs typeface="Arial"/>
              </a:rPr>
              <a:t>this</a:t>
            </a:r>
            <a:r>
              <a:rPr sz="1982" spc="79" dirty="0">
                <a:latin typeface="Arial"/>
                <a:cs typeface="Arial"/>
              </a:rPr>
              <a:t> </a:t>
            </a:r>
            <a:r>
              <a:rPr sz="1982" spc="-159" dirty="0">
                <a:latin typeface="Arial"/>
                <a:cs typeface="Arial"/>
              </a:rPr>
              <a:t>a</a:t>
            </a:r>
            <a:r>
              <a:rPr sz="1982" spc="59" dirty="0">
                <a:latin typeface="Arial"/>
                <a:cs typeface="Arial"/>
              </a:rPr>
              <a:t> </a:t>
            </a:r>
            <a:r>
              <a:rPr sz="1982" spc="-129" dirty="0">
                <a:latin typeface="Arial"/>
                <a:cs typeface="Arial"/>
              </a:rPr>
              <a:t>dog?</a:t>
            </a:r>
            <a:endParaRPr sz="1982" dirty="0">
              <a:latin typeface="Arial"/>
              <a:cs typeface="Arial"/>
            </a:endParaRPr>
          </a:p>
        </p:txBody>
      </p:sp>
      <p:grpSp>
        <p:nvGrpSpPr>
          <p:cNvPr id="5" name="object 5"/>
          <p:cNvGrpSpPr/>
          <p:nvPr/>
        </p:nvGrpSpPr>
        <p:grpSpPr>
          <a:xfrm>
            <a:off x="1528195" y="6631296"/>
            <a:ext cx="9131836" cy="217694"/>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191959"/>
            </a:solidFill>
          </p:spPr>
          <p:txBody>
            <a:bodyPr wrap="square" lIns="0" tIns="0" rIns="0" bIns="0" rtlCol="0"/>
            <a:lstStyle/>
            <a:p>
              <a:endParaRPr sz="3567"/>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262685"/>
            </a:solidFill>
          </p:spPr>
          <p:txBody>
            <a:bodyPr wrap="square" lIns="0" tIns="0" rIns="0" bIns="0" rtlCol="0"/>
            <a:lstStyle/>
            <a:p>
              <a:endParaRPr sz="3567"/>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3333B2"/>
            </a:solidFill>
          </p:spPr>
          <p:txBody>
            <a:bodyPr wrap="square" lIns="0" tIns="0" rIns="0" bIns="0" rtlCol="0"/>
            <a:lstStyle/>
            <a:p>
              <a:endParaRPr sz="3567"/>
            </a:p>
          </p:txBody>
        </p:sp>
      </p:grpSp>
      <p:sp>
        <p:nvSpPr>
          <p:cNvPr id="10" name="object 10"/>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11" name="object 11"/>
          <p:cNvSpPr txBox="1"/>
          <p:nvPr/>
        </p:nvSpPr>
        <p:spPr>
          <a:xfrm>
            <a:off x="9994441" y="6642068"/>
            <a:ext cx="557448" cy="166712"/>
          </a:xfrm>
          <a:prstGeom prst="rect">
            <a:avLst/>
          </a:prstGeom>
        </p:spPr>
        <p:txBody>
          <a:bodyPr vert="horz" wrap="square" lIns="0" tIns="0" rIns="0" bIns="0" rtlCol="0">
            <a:spAutoFit/>
          </a:bodyPr>
          <a:lstStyle/>
          <a:p>
            <a:pPr marL="25168">
              <a:lnSpc>
                <a:spcPts val="1338"/>
              </a:lnSpc>
            </a:pPr>
            <a:r>
              <a:rPr sz="1189" spc="-40" dirty="0">
                <a:solidFill>
                  <a:srgbClr val="FFFFFF"/>
                </a:solidFill>
                <a:latin typeface="Arial"/>
                <a:cs typeface="Arial"/>
              </a:rPr>
              <a:t>21</a:t>
            </a:r>
            <a:r>
              <a:rPr sz="1189" spc="20" dirty="0">
                <a:solidFill>
                  <a:srgbClr val="FFFFFF"/>
                </a:solidFill>
                <a:latin typeface="Arial"/>
                <a:cs typeface="Arial"/>
              </a:rPr>
              <a:t> </a:t>
            </a:r>
            <a:r>
              <a:rPr sz="1189" spc="297" dirty="0">
                <a:solidFill>
                  <a:srgbClr val="FFFFFF"/>
                </a:solidFill>
                <a:latin typeface="Arial"/>
                <a:cs typeface="Arial"/>
              </a:rPr>
              <a:t>/</a:t>
            </a:r>
            <a:r>
              <a:rPr sz="1189" spc="20" dirty="0">
                <a:solidFill>
                  <a:srgbClr val="FFFFFF"/>
                </a:solidFill>
                <a:latin typeface="Arial"/>
                <a:cs typeface="Arial"/>
              </a:rPr>
              <a:t> </a:t>
            </a:r>
            <a:r>
              <a:rPr sz="1189" spc="-40" dirty="0">
                <a:solidFill>
                  <a:srgbClr val="FFFFFF"/>
                </a:solidFill>
                <a:latin typeface="Arial"/>
                <a:cs typeface="Arial"/>
              </a:rPr>
              <a:t>44</a:t>
            </a:r>
            <a:endParaRPr sz="1189">
              <a:latin typeface="Arial"/>
              <a:cs typeface="Arial"/>
            </a:endParaRPr>
          </a:p>
        </p:txBody>
      </p:sp>
      <p:sp>
        <p:nvSpPr>
          <p:cNvPr id="9" name="Rectangle 8"/>
          <p:cNvSpPr/>
          <p:nvPr/>
        </p:nvSpPr>
        <p:spPr>
          <a:xfrm>
            <a:off x="1083423" y="377540"/>
            <a:ext cx="4783361" cy="523220"/>
          </a:xfrm>
          <a:prstGeom prst="rect">
            <a:avLst/>
          </a:prstGeom>
        </p:spPr>
        <p:txBody>
          <a:bodyPr wrap="none">
            <a:spAutoFit/>
          </a:bodyPr>
          <a:lstStyle/>
          <a:p>
            <a:pPr marL="12700">
              <a:lnSpc>
                <a:spcPct val="100000"/>
              </a:lnSpc>
              <a:spcBef>
                <a:spcPts val="135"/>
              </a:spcBef>
            </a:pPr>
            <a:r>
              <a:rPr lang="en-US" sz="2800" b="1" spc="-50" dirty="0">
                <a:solidFill>
                  <a:schemeClr val="accent2">
                    <a:lumMod val="50000"/>
                  </a:schemeClr>
                </a:solidFill>
                <a:latin typeface="Tahoma"/>
                <a:cs typeface="Tahoma"/>
              </a:rPr>
              <a:t>Examples</a:t>
            </a:r>
            <a:r>
              <a:rPr lang="en-US" sz="2800" b="1" spc="10" dirty="0">
                <a:solidFill>
                  <a:schemeClr val="accent2">
                    <a:lumMod val="50000"/>
                  </a:schemeClr>
                </a:solidFill>
                <a:latin typeface="Tahoma"/>
                <a:cs typeface="Tahoma"/>
              </a:rPr>
              <a:t> </a:t>
            </a:r>
            <a:r>
              <a:rPr lang="en-US" sz="2800" b="1" spc="-45" dirty="0">
                <a:solidFill>
                  <a:schemeClr val="accent2">
                    <a:lumMod val="50000"/>
                  </a:schemeClr>
                </a:solidFill>
                <a:latin typeface="Tahoma"/>
                <a:cs typeface="Tahoma"/>
              </a:rPr>
              <a:t>of</a:t>
            </a:r>
            <a:r>
              <a:rPr lang="en-US" sz="2800" b="1" spc="10" dirty="0">
                <a:solidFill>
                  <a:schemeClr val="accent2">
                    <a:lumMod val="50000"/>
                  </a:schemeClr>
                </a:solidFill>
                <a:latin typeface="Tahoma"/>
                <a:cs typeface="Tahoma"/>
              </a:rPr>
              <a:t> </a:t>
            </a:r>
            <a:r>
              <a:rPr lang="en-US" sz="2800" b="1" spc="-30" dirty="0">
                <a:solidFill>
                  <a:srgbClr val="92D050"/>
                </a:solidFill>
                <a:latin typeface="Tahoma"/>
                <a:cs typeface="Tahoma"/>
              </a:rPr>
              <a:t>Classification</a:t>
            </a:r>
            <a:endParaRPr lang="en-US" sz="2800" b="1" dirty="0">
              <a:solidFill>
                <a:srgbClr val="92D050"/>
              </a:solidFill>
              <a:latin typeface="Tahoma"/>
              <a:cs typeface="Tahoma"/>
            </a:endParaRPr>
          </a:p>
        </p:txBody>
      </p:sp>
      <p:sp>
        <p:nvSpPr>
          <p:cNvPr id="21"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 name="Group 11"/>
          <p:cNvGrpSpPr/>
          <p:nvPr/>
        </p:nvGrpSpPr>
        <p:grpSpPr>
          <a:xfrm>
            <a:off x="54026" y="-11683"/>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9" name="Freeform 18">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0" name="Freeform 19">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5"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7"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8"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2"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pic>
        <p:nvPicPr>
          <p:cNvPr id="23" name="object 3"/>
          <p:cNvPicPr/>
          <p:nvPr/>
        </p:nvPicPr>
        <p:blipFill>
          <a:blip r:embed="rId3" cstate="print"/>
          <a:stretch>
            <a:fillRect/>
          </a:stretch>
        </p:blipFill>
        <p:spPr>
          <a:xfrm>
            <a:off x="1372330" y="1411901"/>
            <a:ext cx="3059970" cy="3236831"/>
          </a:xfrm>
          <a:prstGeom prst="rect">
            <a:avLst/>
          </a:prstGeom>
        </p:spPr>
      </p:pic>
      <p:sp>
        <p:nvSpPr>
          <p:cNvPr id="24" name="object 4"/>
          <p:cNvSpPr txBox="1"/>
          <p:nvPr/>
        </p:nvSpPr>
        <p:spPr>
          <a:xfrm>
            <a:off x="1448170" y="4905023"/>
            <a:ext cx="2565029" cy="227626"/>
          </a:xfrm>
          <a:prstGeom prst="rect">
            <a:avLst/>
          </a:prstGeom>
        </p:spPr>
        <p:txBody>
          <a:bodyPr vert="horz" wrap="square" lIns="0" tIns="12065" rIns="0" bIns="0" rtlCol="0">
            <a:spAutoFit/>
          </a:bodyPr>
          <a:lstStyle/>
          <a:p>
            <a:pPr marL="12700">
              <a:lnSpc>
                <a:spcPct val="100000"/>
              </a:lnSpc>
              <a:spcBef>
                <a:spcPts val="95"/>
              </a:spcBef>
            </a:pPr>
            <a:r>
              <a:rPr sz="1400" spc="-25" dirty="0">
                <a:latin typeface="Arial"/>
                <a:cs typeface="Arial"/>
              </a:rPr>
              <a:t>Am</a:t>
            </a:r>
            <a:r>
              <a:rPr sz="1400" spc="40" dirty="0">
                <a:latin typeface="Arial"/>
                <a:cs typeface="Arial"/>
              </a:rPr>
              <a:t> </a:t>
            </a:r>
            <a:r>
              <a:rPr sz="1400" spc="-5" dirty="0">
                <a:latin typeface="Arial"/>
                <a:cs typeface="Arial"/>
              </a:rPr>
              <a:t>I</a:t>
            </a:r>
            <a:r>
              <a:rPr sz="1400" spc="50" dirty="0">
                <a:latin typeface="Arial"/>
                <a:cs typeface="Arial"/>
              </a:rPr>
              <a:t> </a:t>
            </a:r>
            <a:r>
              <a:rPr sz="1400" spc="-45" dirty="0">
                <a:latin typeface="Arial"/>
                <a:cs typeface="Arial"/>
              </a:rPr>
              <a:t>going</a:t>
            </a:r>
            <a:r>
              <a:rPr sz="1400" spc="40" dirty="0">
                <a:latin typeface="Arial"/>
                <a:cs typeface="Arial"/>
              </a:rPr>
              <a:t> </a:t>
            </a:r>
            <a:r>
              <a:rPr sz="1400" spc="10" dirty="0">
                <a:latin typeface="Arial"/>
                <a:cs typeface="Arial"/>
              </a:rPr>
              <a:t>to</a:t>
            </a:r>
            <a:r>
              <a:rPr sz="1400" spc="45" dirty="0">
                <a:latin typeface="Arial"/>
                <a:cs typeface="Arial"/>
              </a:rPr>
              <a:t> </a:t>
            </a:r>
            <a:r>
              <a:rPr sz="1400" spc="-90" dirty="0">
                <a:latin typeface="Arial"/>
                <a:cs typeface="Arial"/>
              </a:rPr>
              <a:t>pass</a:t>
            </a:r>
            <a:r>
              <a:rPr sz="1400" spc="45" dirty="0">
                <a:latin typeface="Arial"/>
                <a:cs typeface="Arial"/>
              </a:rPr>
              <a:t> </a:t>
            </a:r>
            <a:r>
              <a:rPr sz="1400" spc="-25" dirty="0">
                <a:latin typeface="Arial"/>
                <a:cs typeface="Arial"/>
              </a:rPr>
              <a:t>the</a:t>
            </a:r>
            <a:r>
              <a:rPr sz="1400" spc="45" dirty="0">
                <a:latin typeface="Arial"/>
                <a:cs typeface="Arial"/>
              </a:rPr>
              <a:t> </a:t>
            </a:r>
            <a:r>
              <a:rPr sz="1400" spc="-75" dirty="0">
                <a:latin typeface="Arial"/>
                <a:cs typeface="Arial"/>
              </a:rPr>
              <a:t>exam</a:t>
            </a:r>
            <a:r>
              <a:rPr sz="1000" spc="-75" dirty="0">
                <a:latin typeface="Arial"/>
                <a:cs typeface="Arial"/>
              </a:rPr>
              <a:t>?</a:t>
            </a:r>
            <a:endParaRPr sz="1000" dirty="0">
              <a:latin typeface="Arial"/>
              <a:cs typeface="Arial"/>
            </a:endParaRPr>
          </a:p>
        </p:txBody>
      </p:sp>
    </p:spTree>
    <p:extLst>
      <p:ext uri="{BB962C8B-B14F-4D97-AF65-F5344CB8AC3E}">
        <p14:creationId xmlns:p14="http://schemas.microsoft.com/office/powerpoint/2010/main" val="1889422990"/>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67493" y="1447801"/>
            <a:ext cx="7120995" cy="659829"/>
          </a:xfrm>
          <a:prstGeom prst="rect">
            <a:avLst/>
          </a:prstGeom>
        </p:spPr>
        <p:txBody>
          <a:bodyPr vert="horz" wrap="square" lIns="0" tIns="23909" rIns="0" bIns="0" rtlCol="0">
            <a:spAutoFit/>
          </a:bodyPr>
          <a:lstStyle/>
          <a:p>
            <a:pPr marL="25168">
              <a:spcBef>
                <a:spcPts val="188"/>
              </a:spcBef>
            </a:pPr>
            <a:r>
              <a:rPr lang="en-US" sz="1982" spc="-59" dirty="0">
                <a:solidFill>
                  <a:srgbClr val="00B050"/>
                </a:solidFill>
                <a:latin typeface="Arial"/>
                <a:cs typeface="Arial"/>
              </a:rPr>
              <a:t>2</a:t>
            </a:r>
            <a:r>
              <a:rPr b="1" spc="-59" dirty="0" smtClean="0">
                <a:solidFill>
                  <a:srgbClr val="00B050"/>
                </a:solidFill>
                <a:latin typeface="Arial"/>
                <a:cs typeface="Arial"/>
              </a:rPr>
              <a:t>.</a:t>
            </a:r>
            <a:r>
              <a:rPr b="1" spc="515" dirty="0" smtClean="0">
                <a:solidFill>
                  <a:srgbClr val="00B050"/>
                </a:solidFill>
                <a:latin typeface="Arial"/>
                <a:cs typeface="Arial"/>
              </a:rPr>
              <a:t> </a:t>
            </a:r>
            <a:r>
              <a:rPr lang="en-US" spc="-50" dirty="0">
                <a:solidFill>
                  <a:srgbClr val="00B050"/>
                </a:solidFill>
                <a:latin typeface="Arial"/>
                <a:cs typeface="Arial"/>
              </a:rPr>
              <a:t>Recognizing</a:t>
            </a:r>
            <a:r>
              <a:rPr lang="en-US" spc="50" dirty="0">
                <a:solidFill>
                  <a:srgbClr val="00B050"/>
                </a:solidFill>
                <a:latin typeface="Arial"/>
                <a:cs typeface="Arial"/>
              </a:rPr>
              <a:t> </a:t>
            </a:r>
            <a:r>
              <a:rPr lang="en-US" spc="-30" dirty="0">
                <a:solidFill>
                  <a:srgbClr val="00B050"/>
                </a:solidFill>
                <a:latin typeface="Arial"/>
                <a:cs typeface="Arial"/>
              </a:rPr>
              <a:t>patterns:</a:t>
            </a:r>
            <a:r>
              <a:rPr lang="en-US" spc="170" dirty="0">
                <a:solidFill>
                  <a:srgbClr val="00B050"/>
                </a:solidFill>
                <a:latin typeface="Arial"/>
                <a:cs typeface="Arial"/>
              </a:rPr>
              <a:t> </a:t>
            </a:r>
            <a:r>
              <a:rPr lang="en-US" spc="-80" dirty="0">
                <a:latin typeface="Arial"/>
                <a:cs typeface="Arial"/>
              </a:rPr>
              <a:t>Speech</a:t>
            </a:r>
            <a:r>
              <a:rPr lang="en-US" spc="55" dirty="0">
                <a:latin typeface="Arial"/>
                <a:cs typeface="Arial"/>
              </a:rPr>
              <a:t> </a:t>
            </a:r>
            <a:r>
              <a:rPr lang="en-US" spc="-35" dirty="0">
                <a:latin typeface="Arial"/>
                <a:cs typeface="Arial"/>
              </a:rPr>
              <a:t>Recognition,</a:t>
            </a:r>
            <a:r>
              <a:rPr lang="en-US" spc="55" dirty="0">
                <a:latin typeface="Arial"/>
                <a:cs typeface="Arial"/>
              </a:rPr>
              <a:t> </a:t>
            </a:r>
            <a:r>
              <a:rPr lang="en-US" spc="-30" dirty="0">
                <a:latin typeface="Arial"/>
                <a:cs typeface="Arial"/>
              </a:rPr>
              <a:t>facial</a:t>
            </a:r>
            <a:r>
              <a:rPr lang="en-US" spc="50" dirty="0">
                <a:latin typeface="Arial"/>
                <a:cs typeface="Arial"/>
              </a:rPr>
              <a:t> </a:t>
            </a:r>
            <a:r>
              <a:rPr lang="en-US" spc="-20" dirty="0">
                <a:latin typeface="Arial"/>
                <a:cs typeface="Arial"/>
              </a:rPr>
              <a:t>identity,</a:t>
            </a:r>
            <a:r>
              <a:rPr lang="en-US" spc="55" dirty="0">
                <a:latin typeface="Arial"/>
                <a:cs typeface="Arial"/>
              </a:rPr>
              <a:t> </a:t>
            </a:r>
            <a:r>
              <a:rPr lang="en-US" spc="-30" dirty="0" err="1">
                <a:latin typeface="Arial"/>
                <a:cs typeface="Arial"/>
              </a:rPr>
              <a:t>etc</a:t>
            </a:r>
            <a:endParaRPr lang="en-US" dirty="0">
              <a:latin typeface="Arial"/>
              <a:cs typeface="Arial"/>
            </a:endParaRPr>
          </a:p>
          <a:p>
            <a:pPr marL="25168">
              <a:spcBef>
                <a:spcPts val="188"/>
              </a:spcBef>
            </a:pPr>
            <a:endParaRPr sz="1982" dirty="0">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pic>
        <p:nvPicPr>
          <p:cNvPr id="22" name="object 3"/>
          <p:cNvPicPr/>
          <p:nvPr/>
        </p:nvPicPr>
        <p:blipFill>
          <a:blip r:embed="rId2" cstate="print"/>
          <a:stretch>
            <a:fillRect/>
          </a:stretch>
        </p:blipFill>
        <p:spPr>
          <a:xfrm>
            <a:off x="577827" y="2067366"/>
            <a:ext cx="5632703" cy="3659224"/>
          </a:xfrm>
          <a:prstGeom prst="rect">
            <a:avLst/>
          </a:prstGeom>
        </p:spPr>
      </p:pic>
      <p:sp>
        <p:nvSpPr>
          <p:cNvPr id="23" name="object 4"/>
          <p:cNvSpPr txBox="1"/>
          <p:nvPr/>
        </p:nvSpPr>
        <p:spPr>
          <a:xfrm>
            <a:off x="1243507" y="6206520"/>
            <a:ext cx="4357193" cy="196849"/>
          </a:xfrm>
          <a:prstGeom prst="rect">
            <a:avLst/>
          </a:prstGeom>
        </p:spPr>
        <p:txBody>
          <a:bodyPr vert="horz" wrap="square" lIns="0" tIns="12065" rIns="0" bIns="0" rtlCol="0">
            <a:spAutoFit/>
          </a:bodyPr>
          <a:lstStyle/>
          <a:p>
            <a:pPr marL="12700">
              <a:lnSpc>
                <a:spcPct val="100000"/>
              </a:lnSpc>
              <a:spcBef>
                <a:spcPts val="95"/>
              </a:spcBef>
            </a:pPr>
            <a:r>
              <a:rPr sz="1200" spc="-35" dirty="0">
                <a:solidFill>
                  <a:srgbClr val="3333B2"/>
                </a:solidFill>
                <a:latin typeface="Arial"/>
                <a:cs typeface="Arial"/>
              </a:rPr>
              <a:t>Figure:</a:t>
            </a:r>
            <a:r>
              <a:rPr sz="1200" spc="160" dirty="0">
                <a:solidFill>
                  <a:srgbClr val="3333B2"/>
                </a:solidFill>
                <a:latin typeface="Arial"/>
                <a:cs typeface="Arial"/>
              </a:rPr>
              <a:t> </a:t>
            </a:r>
            <a:r>
              <a:rPr sz="1200" spc="-20" dirty="0">
                <a:latin typeface="Arial"/>
                <a:cs typeface="Arial"/>
              </a:rPr>
              <a:t>Siri:</a:t>
            </a:r>
            <a:r>
              <a:rPr sz="1200" spc="165" dirty="0">
                <a:latin typeface="Arial"/>
                <a:cs typeface="Arial"/>
              </a:rPr>
              <a:t> </a:t>
            </a:r>
            <a:r>
              <a:rPr sz="1200" spc="20" dirty="0">
                <a:solidFill>
                  <a:srgbClr val="0000FF"/>
                </a:solidFill>
                <a:latin typeface="Cambria"/>
                <a:cs typeface="Cambria"/>
                <a:hlinkClick r:id="rId3"/>
              </a:rPr>
              <a:t>https://www.youtube.com/watch?v=8ciagGASro0</a:t>
            </a:r>
            <a:endParaRPr sz="1200" dirty="0">
              <a:latin typeface="Cambria"/>
              <a:cs typeface="Cambria"/>
            </a:endParaRPr>
          </a:p>
        </p:txBody>
      </p:sp>
      <p:sp>
        <p:nvSpPr>
          <p:cNvPr id="25" name="object 4"/>
          <p:cNvSpPr txBox="1"/>
          <p:nvPr/>
        </p:nvSpPr>
        <p:spPr>
          <a:xfrm>
            <a:off x="7771420" y="6175743"/>
            <a:ext cx="2590800" cy="227626"/>
          </a:xfrm>
          <a:prstGeom prst="rect">
            <a:avLst/>
          </a:prstGeom>
        </p:spPr>
        <p:txBody>
          <a:bodyPr vert="horz" wrap="square" lIns="0" tIns="12065" rIns="0" bIns="0" rtlCol="0">
            <a:spAutoFit/>
          </a:bodyPr>
          <a:lstStyle/>
          <a:p>
            <a:pPr marL="12700">
              <a:lnSpc>
                <a:spcPct val="100000"/>
              </a:lnSpc>
              <a:spcBef>
                <a:spcPts val="95"/>
              </a:spcBef>
            </a:pPr>
            <a:r>
              <a:rPr lang="en-US" sz="1400" spc="-35" dirty="0" smtClean="0">
                <a:solidFill>
                  <a:srgbClr val="3333B2"/>
                </a:solidFill>
                <a:latin typeface="Arial"/>
                <a:cs typeface="Arial"/>
              </a:rPr>
              <a:t>Facial Recognition</a:t>
            </a:r>
            <a:endParaRPr sz="1400" dirty="0">
              <a:latin typeface="Cambria"/>
              <a:cs typeface="Cambria"/>
            </a:endParaRPr>
          </a:p>
        </p:txBody>
      </p:sp>
      <p:sp>
        <p:nvSpPr>
          <p:cNvPr id="4" name="AutoShape 2" descr="The Lahore Safe City Project - Waqas A. Kha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33978" y="4164756"/>
            <a:ext cx="5087558" cy="1561834"/>
          </a:xfrm>
          <a:prstGeom prst="rect">
            <a:avLst/>
          </a:prstGeom>
        </p:spPr>
      </p:pic>
      <p:pic>
        <p:nvPicPr>
          <p:cNvPr id="8" name="Picture 7"/>
          <p:cNvPicPr>
            <a:picLocks noChangeAspect="1"/>
          </p:cNvPicPr>
          <p:nvPr/>
        </p:nvPicPr>
        <p:blipFill>
          <a:blip r:embed="rId5"/>
          <a:stretch>
            <a:fillRect/>
          </a:stretch>
        </p:blipFill>
        <p:spPr>
          <a:xfrm>
            <a:off x="7395938" y="2613052"/>
            <a:ext cx="2311519" cy="1225613"/>
          </a:xfrm>
          <a:prstGeom prst="rect">
            <a:avLst/>
          </a:prstGeom>
        </p:spPr>
      </p:pic>
    </p:spTree>
    <p:extLst>
      <p:ext uri="{BB962C8B-B14F-4D97-AF65-F5344CB8AC3E}">
        <p14:creationId xmlns:p14="http://schemas.microsoft.com/office/powerpoint/2010/main" val="3168049210"/>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FB71A6F-FE0E-4677-AEE5-0DB7C82F3C0C}"/>
              </a:ext>
            </a:extLst>
          </p:cNvPr>
          <p:cNvSpPr/>
          <p:nvPr/>
        </p:nvSpPr>
        <p:spPr>
          <a:xfrm>
            <a:off x="6922915" y="3265870"/>
            <a:ext cx="2733675" cy="3429000"/>
          </a:xfrm>
          <a:prstGeom prst="rect">
            <a:avLst/>
          </a:prstGeom>
          <a:solidFill>
            <a:srgbClr val="467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0" name="TextBox 19">
            <a:extLst>
              <a:ext uri="{FF2B5EF4-FFF2-40B4-BE49-F238E27FC236}">
                <a16:creationId xmlns="" xmlns:a16="http://schemas.microsoft.com/office/drawing/2014/main" id="{159F2B04-1974-2448-AF54-792FE90F8996}"/>
              </a:ext>
            </a:extLst>
          </p:cNvPr>
          <p:cNvSpPr txBox="1"/>
          <p:nvPr/>
        </p:nvSpPr>
        <p:spPr>
          <a:xfrm>
            <a:off x="451986" y="1287937"/>
            <a:ext cx="5273426" cy="707886"/>
          </a:xfrm>
          <a:prstGeom prst="rect">
            <a:avLst/>
          </a:prstGeom>
          <a:noFill/>
        </p:spPr>
        <p:txBody>
          <a:bodyPr wrap="square" rtlCol="0">
            <a:spAutoFit/>
          </a:bodyPr>
          <a:lstStyle/>
          <a:p>
            <a:pPr algn="ctr"/>
            <a:r>
              <a:rPr lang="en-US" sz="4000" b="1" dirty="0" smtClean="0">
                <a:solidFill>
                  <a:schemeClr val="accent2">
                    <a:lumMod val="50000"/>
                  </a:schemeClr>
                </a:solidFill>
                <a:latin typeface="Poppins" pitchFamily="2" charset="77"/>
                <a:cs typeface="Poppins" pitchFamily="2" charset="77"/>
              </a:rPr>
              <a:t>TODAY</a:t>
            </a:r>
            <a:r>
              <a:rPr lang="en-US" sz="4000" b="1" dirty="0" smtClean="0">
                <a:solidFill>
                  <a:srgbClr val="92D050"/>
                </a:solidFill>
                <a:latin typeface="Poppins" pitchFamily="2" charset="77"/>
                <a:cs typeface="Poppins" pitchFamily="2" charset="77"/>
              </a:rPr>
              <a:t>!!!!</a:t>
            </a:r>
            <a:endParaRPr lang="x-none" sz="4000" b="1" dirty="0">
              <a:solidFill>
                <a:srgbClr val="92D050"/>
              </a:solidFill>
              <a:latin typeface="Poppins" pitchFamily="2" charset="77"/>
              <a:cs typeface="Poppins" pitchFamily="2" charset="77"/>
            </a:endParaRPr>
          </a:p>
        </p:txBody>
      </p:sp>
      <p:sp>
        <p:nvSpPr>
          <p:cNvPr id="12" name="Freeform: Shape 11">
            <a:extLst>
              <a:ext uri="{FF2B5EF4-FFF2-40B4-BE49-F238E27FC236}">
                <a16:creationId xmlns="" xmlns:a16="http://schemas.microsoft.com/office/drawing/2014/main" id="{CC7E86B3-3DC6-4C13-8952-237DC18492EE}"/>
              </a:ext>
            </a:extLst>
          </p:cNvPr>
          <p:cNvSpPr/>
          <p:nvPr/>
        </p:nvSpPr>
        <p:spPr>
          <a:xfrm rot="9123351">
            <a:off x="5641645" y="2384531"/>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61978C"/>
          </a:solidFill>
          <a:ln w="4775" cap="flat">
            <a:noFill/>
            <a:prstDash val="solid"/>
            <a:miter/>
          </a:ln>
        </p:spPr>
        <p:txBody>
          <a:bodyPr rtlCol="0" anchor="ctr"/>
          <a:lstStyle/>
          <a:p>
            <a:endParaRPr lang="en-ID"/>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750" r="19750"/>
          <a:stretch>
            <a:fillRect/>
          </a:stretch>
        </p:blipFill>
        <p:spPr>
          <a:xfrm>
            <a:off x="6520454" y="622150"/>
            <a:ext cx="5467350" cy="5467350"/>
          </a:xfrm>
        </p:spPr>
      </p:pic>
      <p:sp>
        <p:nvSpPr>
          <p:cNvPr id="2" name="Rectangle 1"/>
          <p:cNvSpPr/>
          <p:nvPr/>
        </p:nvSpPr>
        <p:spPr>
          <a:xfrm>
            <a:off x="664020" y="3013423"/>
            <a:ext cx="6096000" cy="1608133"/>
          </a:xfrm>
          <a:prstGeom prst="rect">
            <a:avLst/>
          </a:prstGeom>
        </p:spPr>
        <p:txBody>
          <a:bodyPr>
            <a:spAutoFit/>
          </a:bodyPr>
          <a:lstStyle/>
          <a:p>
            <a:pPr marL="605790" indent="-285750">
              <a:lnSpc>
                <a:spcPct val="100000"/>
              </a:lnSpc>
              <a:buFont typeface="Arial" panose="020B0604020202020204" pitchFamily="34" charset="0"/>
              <a:buChar char="•"/>
            </a:pPr>
            <a:r>
              <a:rPr lang="en-US" sz="3200" spc="-20" dirty="0">
                <a:latin typeface="Arial"/>
                <a:cs typeface="Arial"/>
              </a:rPr>
              <a:t>Administration</a:t>
            </a:r>
            <a:r>
              <a:rPr lang="en-US" sz="3200" spc="15" dirty="0">
                <a:latin typeface="Arial"/>
                <a:cs typeface="Arial"/>
              </a:rPr>
              <a:t> </a:t>
            </a:r>
            <a:r>
              <a:rPr lang="en-US" sz="3200" spc="-40" dirty="0">
                <a:latin typeface="Arial"/>
                <a:cs typeface="Arial"/>
              </a:rPr>
              <a:t>details</a:t>
            </a:r>
            <a:endParaRPr lang="en-US" sz="3200" dirty="0">
              <a:latin typeface="Arial"/>
              <a:cs typeface="Arial"/>
            </a:endParaRPr>
          </a:p>
          <a:p>
            <a:pPr marL="605790" indent="-285750">
              <a:lnSpc>
                <a:spcPct val="100000"/>
              </a:lnSpc>
              <a:spcBef>
                <a:spcPts val="334"/>
              </a:spcBef>
              <a:buFont typeface="Arial" panose="020B0604020202020204" pitchFamily="34" charset="0"/>
              <a:buChar char="•"/>
            </a:pPr>
            <a:r>
              <a:rPr lang="en-US" sz="3200" spc="-35" dirty="0" smtClean="0">
                <a:latin typeface="Arial"/>
                <a:cs typeface="Arial"/>
              </a:rPr>
              <a:t>Why</a:t>
            </a:r>
            <a:r>
              <a:rPr lang="en-US" sz="3200" spc="40" dirty="0" smtClean="0">
                <a:latin typeface="Arial"/>
                <a:cs typeface="Arial"/>
              </a:rPr>
              <a:t> </a:t>
            </a:r>
            <a:r>
              <a:rPr lang="en-US" sz="3200" spc="-60" dirty="0" smtClean="0">
                <a:latin typeface="Arial"/>
                <a:cs typeface="Arial"/>
              </a:rPr>
              <a:t>is</a:t>
            </a:r>
            <a:r>
              <a:rPr lang="en-US" sz="3200" spc="45" dirty="0" smtClean="0">
                <a:latin typeface="Arial"/>
                <a:cs typeface="Arial"/>
              </a:rPr>
              <a:t> </a:t>
            </a:r>
            <a:r>
              <a:rPr lang="en-US" sz="3200" spc="-60" dirty="0" smtClean="0">
                <a:latin typeface="Arial"/>
                <a:cs typeface="Arial"/>
              </a:rPr>
              <a:t>machine</a:t>
            </a:r>
            <a:r>
              <a:rPr lang="en-US" sz="3200" spc="45" dirty="0" smtClean="0">
                <a:latin typeface="Arial"/>
                <a:cs typeface="Arial"/>
              </a:rPr>
              <a:t> </a:t>
            </a:r>
            <a:r>
              <a:rPr lang="en-US" sz="3200" spc="-50" dirty="0" smtClean="0">
                <a:latin typeface="Arial"/>
                <a:cs typeface="Arial"/>
              </a:rPr>
              <a:t>learning</a:t>
            </a:r>
            <a:r>
              <a:rPr lang="en-US" sz="3200" spc="40" dirty="0" smtClean="0">
                <a:latin typeface="Arial"/>
                <a:cs typeface="Arial"/>
              </a:rPr>
              <a:t> </a:t>
            </a:r>
            <a:r>
              <a:rPr lang="en-US" sz="3200" spc="-100" dirty="0" smtClean="0">
                <a:latin typeface="Arial"/>
                <a:cs typeface="Arial"/>
              </a:rPr>
              <a:t>so</a:t>
            </a:r>
            <a:r>
              <a:rPr lang="en-US" sz="3200" spc="45" dirty="0" smtClean="0">
                <a:latin typeface="Arial"/>
                <a:cs typeface="Arial"/>
              </a:rPr>
              <a:t> </a:t>
            </a:r>
            <a:r>
              <a:rPr lang="en-US" sz="3200" spc="-50" dirty="0" smtClean="0">
                <a:latin typeface="Arial"/>
                <a:cs typeface="Arial"/>
              </a:rPr>
              <a:t>cool?</a:t>
            </a:r>
            <a:endParaRPr lang="en-US" sz="3200" dirty="0">
              <a:latin typeface="Arial"/>
              <a:cs typeface="Arial"/>
            </a:endParaRPr>
          </a:p>
        </p:txBody>
      </p:sp>
    </p:spTree>
    <p:extLst>
      <p:ext uri="{BB962C8B-B14F-4D97-AF65-F5344CB8AC3E}">
        <p14:creationId xmlns:p14="http://schemas.microsoft.com/office/powerpoint/2010/main" val="1037815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20575" y="1398371"/>
            <a:ext cx="7120995" cy="578140"/>
          </a:xfrm>
          <a:prstGeom prst="rect">
            <a:avLst/>
          </a:prstGeom>
        </p:spPr>
        <p:txBody>
          <a:bodyPr vert="horz" wrap="square" lIns="0" tIns="23909" rIns="0" bIns="0" rtlCol="0">
            <a:spAutoFit/>
          </a:bodyPr>
          <a:lstStyle/>
          <a:p>
            <a:pPr marL="12065" marR="5080" lvl="0">
              <a:spcBef>
                <a:spcPts val="595"/>
              </a:spcBef>
              <a:buClr>
                <a:srgbClr val="3333B2"/>
              </a:buClr>
              <a:tabLst>
                <a:tab pos="180340" algn="l"/>
              </a:tabLst>
            </a:pPr>
            <a:r>
              <a:rPr lang="en-US" spc="-65" dirty="0" smtClean="0">
                <a:solidFill>
                  <a:srgbClr val="00B050"/>
                </a:solidFill>
                <a:latin typeface="Arial"/>
                <a:cs typeface="Arial"/>
              </a:rPr>
              <a:t>3.Recommender</a:t>
            </a:r>
            <a:r>
              <a:rPr lang="en-US" spc="55" dirty="0" smtClean="0">
                <a:solidFill>
                  <a:srgbClr val="00B050"/>
                </a:solidFill>
                <a:latin typeface="Arial"/>
                <a:cs typeface="Arial"/>
              </a:rPr>
              <a:t> </a:t>
            </a:r>
            <a:r>
              <a:rPr lang="en-US" spc="-60" dirty="0">
                <a:solidFill>
                  <a:srgbClr val="00B050"/>
                </a:solidFill>
                <a:latin typeface="Arial"/>
                <a:cs typeface="Arial"/>
              </a:rPr>
              <a:t>Systems</a:t>
            </a:r>
            <a:r>
              <a:rPr lang="en-US" spc="-60" dirty="0" smtClean="0">
                <a:solidFill>
                  <a:srgbClr val="00B050"/>
                </a:solidFill>
                <a:latin typeface="Arial"/>
                <a:cs typeface="Arial"/>
              </a:rPr>
              <a:t>:</a:t>
            </a:r>
            <a:r>
              <a:rPr lang="en-US" spc="-40" dirty="0" smtClean="0">
                <a:solidFill>
                  <a:srgbClr val="00B050"/>
                </a:solidFill>
                <a:latin typeface="Arial"/>
                <a:cs typeface="Arial"/>
              </a:rPr>
              <a:t> </a:t>
            </a:r>
            <a:r>
              <a:rPr lang="en-US" spc="-45" dirty="0" smtClean="0">
                <a:solidFill>
                  <a:srgbClr val="323232"/>
                </a:solidFill>
                <a:latin typeface="Arial"/>
                <a:cs typeface="Arial"/>
              </a:rPr>
              <a:t>Recommendation of Products on Amazon, Daraz, </a:t>
            </a:r>
            <a:r>
              <a:rPr lang="en-US" spc="-265" dirty="0" smtClean="0">
                <a:solidFill>
                  <a:srgbClr val="323232"/>
                </a:solidFill>
                <a:latin typeface="Arial"/>
                <a:cs typeface="Arial"/>
              </a:rPr>
              <a:t> </a:t>
            </a:r>
            <a:r>
              <a:rPr lang="en-US" dirty="0" smtClean="0">
                <a:solidFill>
                  <a:srgbClr val="323232"/>
                </a:solidFill>
                <a:latin typeface="Arial"/>
                <a:cs typeface="Arial"/>
              </a:rPr>
              <a:t>Netflix, YouTube, Facebook).</a:t>
            </a:r>
            <a:endParaRPr lang="en-US" dirty="0">
              <a:solidFill>
                <a:srgbClr val="323232"/>
              </a:solidFill>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sp>
        <p:nvSpPr>
          <p:cNvPr id="25" name="object 4"/>
          <p:cNvSpPr txBox="1"/>
          <p:nvPr/>
        </p:nvSpPr>
        <p:spPr>
          <a:xfrm>
            <a:off x="1813294" y="6009640"/>
            <a:ext cx="12792610" cy="566181"/>
          </a:xfrm>
          <a:prstGeom prst="rect">
            <a:avLst/>
          </a:prstGeom>
        </p:spPr>
        <p:txBody>
          <a:bodyPr vert="horz" wrap="square" lIns="0" tIns="12065" rIns="0" bIns="0" rtlCol="0">
            <a:spAutoFit/>
          </a:bodyPr>
          <a:lstStyle/>
          <a:p>
            <a:pPr marL="12700">
              <a:lnSpc>
                <a:spcPct val="100000"/>
              </a:lnSpc>
              <a:spcBef>
                <a:spcPts val="95"/>
              </a:spcBef>
            </a:pPr>
            <a:r>
              <a:rPr lang="en-US" sz="3600" spc="-35" dirty="0" smtClean="0">
                <a:solidFill>
                  <a:srgbClr val="3333B2"/>
                </a:solidFill>
                <a:latin typeface="Arial"/>
                <a:cs typeface="Arial"/>
              </a:rPr>
              <a:t>Examples of </a:t>
            </a:r>
            <a:r>
              <a:rPr lang="en-US" sz="3600" spc="-65" dirty="0" smtClean="0">
                <a:solidFill>
                  <a:srgbClr val="00B050"/>
                </a:solidFill>
                <a:latin typeface="Arial"/>
                <a:cs typeface="Arial"/>
              </a:rPr>
              <a:t>Recommender</a:t>
            </a:r>
            <a:r>
              <a:rPr lang="en-US" sz="3600" spc="55" dirty="0" smtClean="0">
                <a:solidFill>
                  <a:srgbClr val="00B050"/>
                </a:solidFill>
                <a:latin typeface="Arial"/>
                <a:cs typeface="Arial"/>
              </a:rPr>
              <a:t> </a:t>
            </a:r>
            <a:r>
              <a:rPr lang="en-US" sz="3600" spc="-60" dirty="0">
                <a:solidFill>
                  <a:srgbClr val="00B050"/>
                </a:solidFill>
                <a:latin typeface="Arial"/>
                <a:cs typeface="Arial"/>
              </a:rPr>
              <a:t>Systems</a:t>
            </a:r>
            <a:r>
              <a:rPr lang="en-US" sz="3600" spc="-35" dirty="0" smtClean="0">
                <a:solidFill>
                  <a:srgbClr val="3333B2"/>
                </a:solidFill>
                <a:latin typeface="Arial"/>
                <a:cs typeface="Arial"/>
              </a:rPr>
              <a:t> </a:t>
            </a:r>
            <a:endParaRPr sz="3600" dirty="0">
              <a:latin typeface="Cambria"/>
              <a:cs typeface="Cambria"/>
            </a:endParaRPr>
          </a:p>
        </p:txBody>
      </p:sp>
      <p:pic>
        <p:nvPicPr>
          <p:cNvPr id="2050" name="Picture 2" descr="Product Recommendation: How Amazon Succeeds With It – Magepla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038" y="2333972"/>
            <a:ext cx="5769064" cy="31289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mise and Peril for Machine Learning at Netflix - Technology and  Operations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41" y="2228722"/>
            <a:ext cx="6020043" cy="341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963167"/>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20575" y="1398371"/>
            <a:ext cx="7120995" cy="655084"/>
          </a:xfrm>
          <a:prstGeom prst="rect">
            <a:avLst/>
          </a:prstGeom>
        </p:spPr>
        <p:txBody>
          <a:bodyPr vert="horz" wrap="square" lIns="0" tIns="23909" rIns="0" bIns="0" rtlCol="0">
            <a:spAutoFit/>
          </a:bodyPr>
          <a:lstStyle/>
          <a:p>
            <a:pPr marL="12065" marR="5080">
              <a:spcBef>
                <a:spcPts val="595"/>
              </a:spcBef>
              <a:buClr>
                <a:srgbClr val="3333B2"/>
              </a:buClr>
              <a:tabLst>
                <a:tab pos="180340" algn="l"/>
              </a:tabLst>
            </a:pPr>
            <a:r>
              <a:rPr lang="en-US" dirty="0" smtClean="0">
                <a:solidFill>
                  <a:srgbClr val="00B050"/>
                </a:solidFill>
                <a:latin typeface="Arial"/>
                <a:cs typeface="Arial"/>
              </a:rPr>
              <a:t>4.</a:t>
            </a:r>
            <a:r>
              <a:rPr lang="en-US" spc="-25" dirty="0">
                <a:solidFill>
                  <a:srgbClr val="00B050"/>
                </a:solidFill>
                <a:latin typeface="Arial"/>
                <a:cs typeface="Arial"/>
              </a:rPr>
              <a:t> Information</a:t>
            </a:r>
            <a:r>
              <a:rPr lang="en-US" spc="60" dirty="0">
                <a:solidFill>
                  <a:srgbClr val="00B050"/>
                </a:solidFill>
                <a:latin typeface="Arial"/>
                <a:cs typeface="Arial"/>
              </a:rPr>
              <a:t> </a:t>
            </a:r>
            <a:r>
              <a:rPr lang="en-US" spc="-25" dirty="0">
                <a:solidFill>
                  <a:srgbClr val="00B050"/>
                </a:solidFill>
                <a:latin typeface="Arial"/>
                <a:cs typeface="Arial"/>
              </a:rPr>
              <a:t>retrieval:</a:t>
            </a:r>
            <a:r>
              <a:rPr lang="en-US" spc="180" dirty="0">
                <a:solidFill>
                  <a:srgbClr val="00B050"/>
                </a:solidFill>
                <a:latin typeface="Arial"/>
                <a:cs typeface="Arial"/>
              </a:rPr>
              <a:t> </a:t>
            </a:r>
            <a:r>
              <a:rPr lang="en-US" spc="-30" dirty="0">
                <a:latin typeface="Arial"/>
                <a:cs typeface="Arial"/>
              </a:rPr>
              <a:t>Find</a:t>
            </a:r>
            <a:r>
              <a:rPr lang="en-US" spc="70" dirty="0">
                <a:latin typeface="Arial"/>
                <a:cs typeface="Arial"/>
              </a:rPr>
              <a:t> </a:t>
            </a:r>
            <a:r>
              <a:rPr lang="en-US" spc="-50" dirty="0">
                <a:latin typeface="Arial"/>
                <a:cs typeface="Arial"/>
              </a:rPr>
              <a:t>documents</a:t>
            </a:r>
            <a:r>
              <a:rPr lang="en-US" spc="70" dirty="0">
                <a:latin typeface="Arial"/>
                <a:cs typeface="Arial"/>
              </a:rPr>
              <a:t> </a:t>
            </a:r>
            <a:r>
              <a:rPr lang="en-US" spc="-45" dirty="0">
                <a:latin typeface="Arial"/>
                <a:cs typeface="Arial"/>
              </a:rPr>
              <a:t>or</a:t>
            </a:r>
            <a:r>
              <a:rPr lang="en-US" spc="65" dirty="0">
                <a:latin typeface="Arial"/>
                <a:cs typeface="Arial"/>
              </a:rPr>
              <a:t> </a:t>
            </a:r>
            <a:r>
              <a:rPr lang="en-US" spc="-70" dirty="0">
                <a:latin typeface="Arial"/>
                <a:cs typeface="Arial"/>
              </a:rPr>
              <a:t>images</a:t>
            </a:r>
            <a:r>
              <a:rPr lang="en-US" spc="65" dirty="0">
                <a:latin typeface="Arial"/>
                <a:cs typeface="Arial"/>
              </a:rPr>
              <a:t> </a:t>
            </a:r>
            <a:r>
              <a:rPr lang="en-US" dirty="0">
                <a:latin typeface="Arial"/>
                <a:cs typeface="Arial"/>
              </a:rPr>
              <a:t>with</a:t>
            </a:r>
            <a:r>
              <a:rPr lang="en-US" spc="65" dirty="0">
                <a:latin typeface="Arial"/>
                <a:cs typeface="Arial"/>
              </a:rPr>
              <a:t> </a:t>
            </a:r>
            <a:r>
              <a:rPr lang="en-US" spc="-35" dirty="0">
                <a:latin typeface="Arial"/>
                <a:cs typeface="Arial"/>
              </a:rPr>
              <a:t>similar</a:t>
            </a:r>
            <a:r>
              <a:rPr lang="en-US" spc="70" dirty="0">
                <a:latin typeface="Arial"/>
                <a:cs typeface="Arial"/>
              </a:rPr>
              <a:t> </a:t>
            </a:r>
            <a:r>
              <a:rPr lang="en-US" spc="-25" dirty="0">
                <a:latin typeface="Arial"/>
                <a:cs typeface="Arial"/>
              </a:rPr>
              <a:t>content</a:t>
            </a:r>
            <a:endParaRPr lang="en-US" dirty="0">
              <a:latin typeface="Arial"/>
              <a:cs typeface="Arial"/>
            </a:endParaRPr>
          </a:p>
          <a:p>
            <a:pPr marL="12065" marR="5080" lvl="0">
              <a:spcBef>
                <a:spcPts val="595"/>
              </a:spcBef>
              <a:buClr>
                <a:srgbClr val="3333B2"/>
              </a:buClr>
              <a:tabLst>
                <a:tab pos="180340" algn="l"/>
              </a:tabLst>
            </a:pPr>
            <a:endParaRPr lang="en-US" dirty="0">
              <a:solidFill>
                <a:srgbClr val="323232"/>
              </a:solidFill>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sp>
        <p:nvSpPr>
          <p:cNvPr id="25" name="object 4"/>
          <p:cNvSpPr txBox="1"/>
          <p:nvPr/>
        </p:nvSpPr>
        <p:spPr>
          <a:xfrm>
            <a:off x="1813294" y="6009640"/>
            <a:ext cx="12792610" cy="566181"/>
          </a:xfrm>
          <a:prstGeom prst="rect">
            <a:avLst/>
          </a:prstGeom>
        </p:spPr>
        <p:txBody>
          <a:bodyPr vert="horz" wrap="square" lIns="0" tIns="12065" rIns="0" bIns="0" rtlCol="0">
            <a:spAutoFit/>
          </a:bodyPr>
          <a:lstStyle/>
          <a:p>
            <a:pPr marL="12700">
              <a:lnSpc>
                <a:spcPct val="100000"/>
              </a:lnSpc>
              <a:spcBef>
                <a:spcPts val="95"/>
              </a:spcBef>
            </a:pPr>
            <a:r>
              <a:rPr lang="en-US" sz="3600" spc="-35" dirty="0" smtClean="0">
                <a:solidFill>
                  <a:srgbClr val="3333B2"/>
                </a:solidFill>
                <a:latin typeface="Arial"/>
                <a:cs typeface="Arial"/>
              </a:rPr>
              <a:t>Examples of </a:t>
            </a:r>
            <a:r>
              <a:rPr lang="en-US" sz="3600" spc="-25" dirty="0">
                <a:solidFill>
                  <a:srgbClr val="00B050"/>
                </a:solidFill>
                <a:latin typeface="Arial"/>
                <a:cs typeface="Arial"/>
              </a:rPr>
              <a:t>Information</a:t>
            </a:r>
            <a:r>
              <a:rPr lang="en-US" sz="3600" spc="60" dirty="0">
                <a:solidFill>
                  <a:srgbClr val="00B050"/>
                </a:solidFill>
                <a:latin typeface="Arial"/>
                <a:cs typeface="Arial"/>
              </a:rPr>
              <a:t> </a:t>
            </a:r>
            <a:r>
              <a:rPr lang="en-US" sz="3600" spc="-25" dirty="0" smtClean="0">
                <a:solidFill>
                  <a:srgbClr val="00B050"/>
                </a:solidFill>
                <a:latin typeface="Arial"/>
                <a:cs typeface="Arial"/>
              </a:rPr>
              <a:t>retrieval</a:t>
            </a:r>
            <a:endParaRPr sz="3600" dirty="0">
              <a:latin typeface="Cambria"/>
              <a:cs typeface="Cambria"/>
            </a:endParaRPr>
          </a:p>
        </p:txBody>
      </p:sp>
      <p:pic>
        <p:nvPicPr>
          <p:cNvPr id="30" name="object 3"/>
          <p:cNvPicPr/>
          <p:nvPr/>
        </p:nvPicPr>
        <p:blipFill>
          <a:blip r:embed="rId2" cstate="print"/>
          <a:stretch>
            <a:fillRect/>
          </a:stretch>
        </p:blipFill>
        <p:spPr>
          <a:xfrm>
            <a:off x="5683732" y="2119794"/>
            <a:ext cx="5663822" cy="3487525"/>
          </a:xfrm>
          <a:prstGeom prst="rect">
            <a:avLst/>
          </a:prstGeom>
        </p:spPr>
      </p:pic>
      <p:pic>
        <p:nvPicPr>
          <p:cNvPr id="4" name="Picture 3"/>
          <p:cNvPicPr>
            <a:picLocks noChangeAspect="1"/>
          </p:cNvPicPr>
          <p:nvPr/>
        </p:nvPicPr>
        <p:blipFill>
          <a:blip r:embed="rId3"/>
          <a:stretch>
            <a:fillRect/>
          </a:stretch>
        </p:blipFill>
        <p:spPr>
          <a:xfrm>
            <a:off x="319743" y="1842436"/>
            <a:ext cx="5250547" cy="3820901"/>
          </a:xfrm>
          <a:prstGeom prst="rect">
            <a:avLst/>
          </a:prstGeom>
        </p:spPr>
      </p:pic>
    </p:spTree>
    <p:extLst>
      <p:ext uri="{BB962C8B-B14F-4D97-AF65-F5344CB8AC3E}">
        <p14:creationId xmlns:p14="http://schemas.microsoft.com/office/powerpoint/2010/main" val="2729798897"/>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20575" y="1398371"/>
            <a:ext cx="7120995" cy="1286026"/>
          </a:xfrm>
          <a:prstGeom prst="rect">
            <a:avLst/>
          </a:prstGeom>
        </p:spPr>
        <p:txBody>
          <a:bodyPr vert="horz" wrap="square" lIns="0" tIns="23909" rIns="0" bIns="0" rtlCol="0">
            <a:spAutoFit/>
          </a:bodyPr>
          <a:lstStyle/>
          <a:p>
            <a:pPr marL="12065" marR="5080">
              <a:spcBef>
                <a:spcPts val="595"/>
              </a:spcBef>
              <a:buClr>
                <a:srgbClr val="3333B2"/>
              </a:buClr>
              <a:tabLst>
                <a:tab pos="180340" algn="l"/>
              </a:tabLst>
            </a:pPr>
            <a:r>
              <a:rPr lang="en-US" dirty="0" smtClean="0">
                <a:solidFill>
                  <a:srgbClr val="00B050"/>
                </a:solidFill>
                <a:latin typeface="Arial"/>
                <a:cs typeface="Arial"/>
              </a:rPr>
              <a:t>5. </a:t>
            </a:r>
            <a:r>
              <a:rPr lang="en-US" spc="-40" dirty="0" smtClean="0">
                <a:solidFill>
                  <a:srgbClr val="00B050"/>
                </a:solidFill>
                <a:latin typeface="Arial"/>
                <a:cs typeface="Arial"/>
              </a:rPr>
              <a:t>Computer</a:t>
            </a:r>
            <a:r>
              <a:rPr lang="en-US" spc="55" dirty="0" smtClean="0">
                <a:solidFill>
                  <a:srgbClr val="00B050"/>
                </a:solidFill>
                <a:latin typeface="Arial"/>
                <a:cs typeface="Arial"/>
              </a:rPr>
              <a:t> </a:t>
            </a:r>
            <a:r>
              <a:rPr lang="en-US" spc="-35" dirty="0">
                <a:solidFill>
                  <a:srgbClr val="00B050"/>
                </a:solidFill>
                <a:latin typeface="Arial"/>
                <a:cs typeface="Arial"/>
              </a:rPr>
              <a:t>vision:</a:t>
            </a:r>
            <a:r>
              <a:rPr lang="en-US" spc="170" dirty="0">
                <a:solidFill>
                  <a:srgbClr val="00B050"/>
                </a:solidFill>
                <a:latin typeface="Arial"/>
                <a:cs typeface="Arial"/>
              </a:rPr>
              <a:t> </a:t>
            </a:r>
            <a:r>
              <a:rPr lang="en-US" spc="-30" dirty="0">
                <a:latin typeface="Arial"/>
                <a:cs typeface="Arial"/>
              </a:rPr>
              <a:t>detection,</a:t>
            </a:r>
            <a:r>
              <a:rPr lang="en-US" spc="65" dirty="0">
                <a:latin typeface="Arial"/>
                <a:cs typeface="Arial"/>
              </a:rPr>
              <a:t> </a:t>
            </a:r>
            <a:r>
              <a:rPr lang="en-US" spc="-40" dirty="0">
                <a:latin typeface="Arial"/>
                <a:cs typeface="Arial"/>
              </a:rPr>
              <a:t>segmentation,</a:t>
            </a:r>
            <a:r>
              <a:rPr lang="en-US" spc="55" dirty="0">
                <a:latin typeface="Arial"/>
                <a:cs typeface="Arial"/>
              </a:rPr>
              <a:t> </a:t>
            </a:r>
            <a:r>
              <a:rPr lang="en-US" spc="-35" dirty="0">
                <a:latin typeface="Arial"/>
                <a:cs typeface="Arial"/>
              </a:rPr>
              <a:t>depth</a:t>
            </a:r>
            <a:r>
              <a:rPr lang="en-US" spc="60" dirty="0">
                <a:latin typeface="Arial"/>
                <a:cs typeface="Arial"/>
              </a:rPr>
              <a:t> </a:t>
            </a:r>
            <a:r>
              <a:rPr lang="en-US" spc="-25" dirty="0">
                <a:latin typeface="Arial"/>
                <a:cs typeface="Arial"/>
              </a:rPr>
              <a:t>estimation,</a:t>
            </a:r>
            <a:r>
              <a:rPr lang="en-US" spc="60" dirty="0">
                <a:latin typeface="Arial"/>
                <a:cs typeface="Arial"/>
              </a:rPr>
              <a:t> </a:t>
            </a:r>
            <a:r>
              <a:rPr lang="en-US" spc="-20" dirty="0">
                <a:latin typeface="Arial"/>
                <a:cs typeface="Arial"/>
              </a:rPr>
              <a:t>optical</a:t>
            </a:r>
            <a:r>
              <a:rPr lang="en-US" spc="55" dirty="0">
                <a:latin typeface="Arial"/>
                <a:cs typeface="Arial"/>
              </a:rPr>
              <a:t> </a:t>
            </a:r>
            <a:r>
              <a:rPr lang="en-US" spc="-20" dirty="0">
                <a:latin typeface="Arial"/>
                <a:cs typeface="Arial"/>
              </a:rPr>
              <a:t>flow, </a:t>
            </a:r>
            <a:r>
              <a:rPr lang="en-US" spc="-260" dirty="0">
                <a:latin typeface="Arial"/>
                <a:cs typeface="Arial"/>
              </a:rPr>
              <a:t> </a:t>
            </a:r>
            <a:r>
              <a:rPr lang="en-US" spc="-30" dirty="0" err="1">
                <a:latin typeface="Arial"/>
                <a:cs typeface="Arial"/>
              </a:rPr>
              <a:t>etc</a:t>
            </a:r>
            <a:endParaRPr lang="en-US" dirty="0">
              <a:latin typeface="Arial"/>
              <a:cs typeface="Arial"/>
            </a:endParaRPr>
          </a:p>
          <a:p>
            <a:pPr marL="12065" marR="5080">
              <a:spcBef>
                <a:spcPts val="595"/>
              </a:spcBef>
              <a:buClr>
                <a:srgbClr val="3333B2"/>
              </a:buClr>
              <a:tabLst>
                <a:tab pos="180340" algn="l"/>
              </a:tabLst>
            </a:pPr>
            <a:endParaRPr lang="en-US" dirty="0">
              <a:latin typeface="Arial"/>
              <a:cs typeface="Arial"/>
            </a:endParaRPr>
          </a:p>
          <a:p>
            <a:pPr marL="12065" marR="5080" lvl="0">
              <a:spcBef>
                <a:spcPts val="595"/>
              </a:spcBef>
              <a:buClr>
                <a:srgbClr val="3333B2"/>
              </a:buClr>
              <a:tabLst>
                <a:tab pos="180340" algn="l"/>
              </a:tabLst>
            </a:pPr>
            <a:endParaRPr lang="en-US" dirty="0">
              <a:solidFill>
                <a:srgbClr val="323232"/>
              </a:solidFill>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sp>
        <p:nvSpPr>
          <p:cNvPr id="25" name="object 4"/>
          <p:cNvSpPr txBox="1"/>
          <p:nvPr/>
        </p:nvSpPr>
        <p:spPr>
          <a:xfrm>
            <a:off x="1813294" y="6009640"/>
            <a:ext cx="12792610" cy="566181"/>
          </a:xfrm>
          <a:prstGeom prst="rect">
            <a:avLst/>
          </a:prstGeom>
        </p:spPr>
        <p:txBody>
          <a:bodyPr vert="horz" wrap="square" lIns="0" tIns="12065" rIns="0" bIns="0" rtlCol="0">
            <a:spAutoFit/>
          </a:bodyPr>
          <a:lstStyle/>
          <a:p>
            <a:pPr marL="12700">
              <a:lnSpc>
                <a:spcPct val="100000"/>
              </a:lnSpc>
              <a:spcBef>
                <a:spcPts val="95"/>
              </a:spcBef>
            </a:pPr>
            <a:r>
              <a:rPr lang="en-US" sz="3600" spc="-35" dirty="0" smtClean="0">
                <a:solidFill>
                  <a:srgbClr val="3333B2"/>
                </a:solidFill>
                <a:latin typeface="Arial"/>
                <a:cs typeface="Arial"/>
              </a:rPr>
              <a:t>Examples of </a:t>
            </a:r>
            <a:r>
              <a:rPr lang="en-US" sz="3600" spc="-65" dirty="0" smtClean="0">
                <a:solidFill>
                  <a:srgbClr val="00B050"/>
                </a:solidFill>
                <a:latin typeface="Arial"/>
                <a:cs typeface="Arial"/>
              </a:rPr>
              <a:t>Computer vision</a:t>
            </a:r>
            <a:endParaRPr sz="3600" dirty="0">
              <a:latin typeface="Cambria"/>
              <a:cs typeface="Cambria"/>
            </a:endParaRPr>
          </a:p>
        </p:txBody>
      </p:sp>
      <p:grpSp>
        <p:nvGrpSpPr>
          <p:cNvPr id="4" name="Group 3"/>
          <p:cNvGrpSpPr/>
          <p:nvPr/>
        </p:nvGrpSpPr>
        <p:grpSpPr>
          <a:xfrm>
            <a:off x="1093089" y="2212705"/>
            <a:ext cx="5447048" cy="2578875"/>
            <a:chOff x="493483" y="621241"/>
            <a:chExt cx="3578865" cy="1299367"/>
          </a:xfrm>
        </p:grpSpPr>
        <p:pic>
          <p:nvPicPr>
            <p:cNvPr id="26" name="object 3"/>
            <p:cNvPicPr/>
            <p:nvPr/>
          </p:nvPicPr>
          <p:blipFill>
            <a:blip r:embed="rId2" cstate="print"/>
            <a:stretch>
              <a:fillRect/>
            </a:stretch>
          </p:blipFill>
          <p:spPr>
            <a:xfrm>
              <a:off x="493483" y="621241"/>
              <a:ext cx="1732489" cy="1299367"/>
            </a:xfrm>
            <a:prstGeom prst="rect">
              <a:avLst/>
            </a:prstGeom>
          </p:spPr>
        </p:pic>
        <p:pic>
          <p:nvPicPr>
            <p:cNvPr id="27" name="object 4"/>
            <p:cNvPicPr/>
            <p:nvPr/>
          </p:nvPicPr>
          <p:blipFill>
            <a:blip r:embed="rId3" cstate="print"/>
            <a:stretch>
              <a:fillRect/>
            </a:stretch>
          </p:blipFill>
          <p:spPr>
            <a:xfrm>
              <a:off x="2340000" y="621346"/>
              <a:ext cx="1732348" cy="1299261"/>
            </a:xfrm>
            <a:prstGeom prst="rect">
              <a:avLst/>
            </a:prstGeom>
          </p:spPr>
        </p:pic>
      </p:grpSp>
      <p:pic>
        <p:nvPicPr>
          <p:cNvPr id="22" name="Picture 4" descr="Multiple Car Detection, Recognition and Tracking in Traffic - Kavian  Scientific Research Associ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020" y="2212705"/>
            <a:ext cx="4578680" cy="2578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2480" y="2046514"/>
            <a:ext cx="5947954" cy="2882537"/>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909913"/>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20575" y="1398371"/>
            <a:ext cx="7120995" cy="1009027"/>
          </a:xfrm>
          <a:prstGeom prst="rect">
            <a:avLst/>
          </a:prstGeom>
        </p:spPr>
        <p:txBody>
          <a:bodyPr vert="horz" wrap="square" lIns="0" tIns="23909" rIns="0" bIns="0" rtlCol="0">
            <a:spAutoFit/>
          </a:bodyPr>
          <a:lstStyle/>
          <a:p>
            <a:pPr marL="12065">
              <a:lnSpc>
                <a:spcPct val="100000"/>
              </a:lnSpc>
              <a:spcBef>
                <a:spcPts val="590"/>
              </a:spcBef>
              <a:buClr>
                <a:srgbClr val="3333B2"/>
              </a:buClr>
              <a:tabLst>
                <a:tab pos="180340" algn="l"/>
              </a:tabLst>
            </a:pPr>
            <a:r>
              <a:rPr lang="en-US" dirty="0">
                <a:solidFill>
                  <a:srgbClr val="00B050"/>
                </a:solidFill>
                <a:latin typeface="Arial"/>
                <a:cs typeface="Arial"/>
              </a:rPr>
              <a:t>6</a:t>
            </a:r>
            <a:r>
              <a:rPr lang="en-US" dirty="0" smtClean="0">
                <a:solidFill>
                  <a:srgbClr val="00B050"/>
                </a:solidFill>
                <a:latin typeface="Arial"/>
                <a:cs typeface="Arial"/>
              </a:rPr>
              <a:t>. </a:t>
            </a:r>
            <a:r>
              <a:rPr lang="en-US" spc="-35" dirty="0">
                <a:solidFill>
                  <a:srgbClr val="00B050"/>
                </a:solidFill>
                <a:latin typeface="Arial"/>
                <a:cs typeface="Arial"/>
              </a:rPr>
              <a:t>Robotics</a:t>
            </a:r>
            <a:r>
              <a:rPr lang="en-US" spc="-35" dirty="0">
                <a:solidFill>
                  <a:srgbClr val="0000FF"/>
                </a:solidFill>
                <a:latin typeface="Arial"/>
                <a:cs typeface="Arial"/>
              </a:rPr>
              <a:t>:</a:t>
            </a:r>
            <a:r>
              <a:rPr lang="en-US" spc="160" dirty="0">
                <a:solidFill>
                  <a:srgbClr val="0000FF"/>
                </a:solidFill>
                <a:latin typeface="Arial"/>
                <a:cs typeface="Arial"/>
              </a:rPr>
              <a:t> </a:t>
            </a:r>
            <a:r>
              <a:rPr lang="en-US" spc="-35" dirty="0">
                <a:latin typeface="Arial"/>
                <a:cs typeface="Arial"/>
              </a:rPr>
              <a:t>perception,</a:t>
            </a:r>
            <a:r>
              <a:rPr lang="en-US" spc="50" dirty="0">
                <a:latin typeface="Arial"/>
                <a:cs typeface="Arial"/>
              </a:rPr>
              <a:t> </a:t>
            </a:r>
            <a:r>
              <a:rPr lang="en-US" spc="-35" dirty="0">
                <a:latin typeface="Arial"/>
                <a:cs typeface="Arial"/>
              </a:rPr>
              <a:t>planning,</a:t>
            </a:r>
            <a:r>
              <a:rPr lang="en-US" spc="50" dirty="0">
                <a:latin typeface="Arial"/>
                <a:cs typeface="Arial"/>
              </a:rPr>
              <a:t> </a:t>
            </a:r>
            <a:r>
              <a:rPr lang="en-US" spc="-30" dirty="0" err="1">
                <a:latin typeface="Arial"/>
                <a:cs typeface="Arial"/>
              </a:rPr>
              <a:t>etc</a:t>
            </a:r>
            <a:endParaRPr lang="en-US" dirty="0">
              <a:latin typeface="Arial"/>
              <a:cs typeface="Arial"/>
            </a:endParaRPr>
          </a:p>
          <a:p>
            <a:pPr marL="12065" marR="5080">
              <a:spcBef>
                <a:spcPts val="595"/>
              </a:spcBef>
              <a:buClr>
                <a:srgbClr val="3333B2"/>
              </a:buClr>
              <a:tabLst>
                <a:tab pos="180340" algn="l"/>
              </a:tabLst>
            </a:pPr>
            <a:endParaRPr lang="en-US" dirty="0">
              <a:latin typeface="Arial"/>
              <a:cs typeface="Arial"/>
            </a:endParaRPr>
          </a:p>
          <a:p>
            <a:pPr marL="12065" marR="5080" lvl="0">
              <a:spcBef>
                <a:spcPts val="595"/>
              </a:spcBef>
              <a:buClr>
                <a:srgbClr val="3333B2"/>
              </a:buClr>
              <a:tabLst>
                <a:tab pos="180340" algn="l"/>
              </a:tabLst>
            </a:pPr>
            <a:endParaRPr lang="en-US" dirty="0">
              <a:solidFill>
                <a:srgbClr val="323232"/>
              </a:solidFill>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sp>
        <p:nvSpPr>
          <p:cNvPr id="28" name="Freeform: Shape 5">
            <a:extLst>
              <a:ext uri="{FF2B5EF4-FFF2-40B4-BE49-F238E27FC236}">
                <a16:creationId xmlns="" xmlns:a16="http://schemas.microsoft.com/office/drawing/2014/main" id="{3BF50844-A64C-4DAB-80D9-5ECE8A3F4150}"/>
              </a:ext>
            </a:extLst>
          </p:cNvPr>
          <p:cNvSpPr/>
          <p:nvPr/>
        </p:nvSpPr>
        <p:spPr>
          <a:xfrm rot="10800000">
            <a:off x="39430" y="139837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 name="Group 4"/>
          <p:cNvGrpSpPr/>
          <p:nvPr/>
        </p:nvGrpSpPr>
        <p:grpSpPr>
          <a:xfrm>
            <a:off x="809900" y="1788646"/>
            <a:ext cx="7960051" cy="4692294"/>
            <a:chOff x="238594" y="584244"/>
            <a:chExt cx="4130805" cy="2596622"/>
          </a:xfrm>
        </p:grpSpPr>
        <p:pic>
          <p:nvPicPr>
            <p:cNvPr id="22" name="object 3"/>
            <p:cNvPicPr/>
            <p:nvPr/>
          </p:nvPicPr>
          <p:blipFill>
            <a:blip r:embed="rId2" cstate="print"/>
            <a:stretch>
              <a:fillRect/>
            </a:stretch>
          </p:blipFill>
          <p:spPr>
            <a:xfrm>
              <a:off x="238594" y="584244"/>
              <a:ext cx="2198624" cy="1212678"/>
            </a:xfrm>
            <a:prstGeom prst="rect">
              <a:avLst/>
            </a:prstGeom>
          </p:spPr>
        </p:pic>
        <p:pic>
          <p:nvPicPr>
            <p:cNvPr id="23" name="object 4"/>
            <p:cNvPicPr/>
            <p:nvPr/>
          </p:nvPicPr>
          <p:blipFill>
            <a:blip r:embed="rId3" cstate="print"/>
            <a:stretch>
              <a:fillRect/>
            </a:stretch>
          </p:blipFill>
          <p:spPr>
            <a:xfrm>
              <a:off x="2551328" y="584283"/>
              <a:ext cx="1818071" cy="1212639"/>
            </a:xfrm>
            <a:prstGeom prst="rect">
              <a:avLst/>
            </a:prstGeom>
          </p:spPr>
        </p:pic>
        <p:pic>
          <p:nvPicPr>
            <p:cNvPr id="24" name="object 5"/>
            <p:cNvPicPr/>
            <p:nvPr/>
          </p:nvPicPr>
          <p:blipFill>
            <a:blip r:embed="rId4" cstate="print"/>
            <a:stretch>
              <a:fillRect/>
            </a:stretch>
          </p:blipFill>
          <p:spPr>
            <a:xfrm>
              <a:off x="1438732" y="1881483"/>
              <a:ext cx="1730530" cy="1299383"/>
            </a:xfrm>
            <a:prstGeom prst="rect">
              <a:avLst/>
            </a:prstGeom>
          </p:spPr>
        </p:pic>
      </p:grpSp>
      <p:grpSp>
        <p:nvGrpSpPr>
          <p:cNvPr id="25" name="Group 24"/>
          <p:cNvGrpSpPr/>
          <p:nvPr/>
        </p:nvGrpSpPr>
        <p:grpSpPr>
          <a:xfrm>
            <a:off x="7450923" y="3098013"/>
            <a:ext cx="4113788" cy="3427096"/>
            <a:chOff x="456869" y="621209"/>
            <a:chExt cx="3694429" cy="2669301"/>
          </a:xfrm>
        </p:grpSpPr>
        <p:pic>
          <p:nvPicPr>
            <p:cNvPr id="26" name="object 3"/>
            <p:cNvPicPr/>
            <p:nvPr/>
          </p:nvPicPr>
          <p:blipFill>
            <a:blip r:embed="rId5" cstate="print"/>
            <a:stretch>
              <a:fillRect/>
            </a:stretch>
          </p:blipFill>
          <p:spPr>
            <a:xfrm>
              <a:off x="592721" y="621209"/>
              <a:ext cx="3464780" cy="2162693"/>
            </a:xfrm>
            <a:prstGeom prst="rect">
              <a:avLst/>
            </a:prstGeom>
          </p:spPr>
        </p:pic>
        <p:sp>
          <p:nvSpPr>
            <p:cNvPr id="27" name="object 4"/>
            <p:cNvSpPr txBox="1"/>
            <p:nvPr/>
          </p:nvSpPr>
          <p:spPr>
            <a:xfrm>
              <a:off x="456869" y="2839534"/>
              <a:ext cx="3694429" cy="450976"/>
            </a:xfrm>
            <a:prstGeom prst="rect">
              <a:avLst/>
            </a:prstGeom>
          </p:spPr>
          <p:txBody>
            <a:bodyPr vert="horz" wrap="square" lIns="0" tIns="12065" rIns="0" bIns="0" rtlCol="0">
              <a:spAutoFit/>
            </a:bodyPr>
            <a:lstStyle/>
            <a:p>
              <a:pPr marL="12700">
                <a:lnSpc>
                  <a:spcPct val="100000"/>
                </a:lnSpc>
                <a:spcBef>
                  <a:spcPts val="95"/>
                </a:spcBef>
              </a:pPr>
              <a:r>
                <a:rPr lang="en-US" u="sng" spc="-35" dirty="0" smtClean="0">
                  <a:solidFill>
                    <a:srgbClr val="3333B2"/>
                  </a:solidFill>
                  <a:latin typeface="Arial"/>
                  <a:cs typeface="Arial"/>
                </a:rPr>
                <a:t>       Flying Robots </a:t>
              </a:r>
            </a:p>
            <a:p>
              <a:pPr marL="12700">
                <a:lnSpc>
                  <a:spcPct val="100000"/>
                </a:lnSpc>
                <a:spcBef>
                  <a:spcPts val="95"/>
                </a:spcBef>
              </a:pPr>
              <a:r>
                <a:rPr lang="en-US" u="sng" spc="-35" dirty="0" smtClean="0">
                  <a:solidFill>
                    <a:srgbClr val="3333B2"/>
                  </a:solidFill>
                  <a:latin typeface="Arial"/>
                  <a:cs typeface="Arial"/>
                </a:rPr>
                <a:t>Source</a:t>
              </a:r>
              <a:r>
                <a:rPr u="sng" spc="-35" dirty="0" smtClean="0">
                  <a:solidFill>
                    <a:srgbClr val="3333B2"/>
                  </a:solidFill>
                  <a:latin typeface="Arial"/>
                  <a:cs typeface="Arial"/>
                </a:rPr>
                <a:t>:</a:t>
              </a:r>
              <a:r>
                <a:rPr u="sng" spc="175" dirty="0" smtClean="0">
                  <a:solidFill>
                    <a:srgbClr val="3333B2"/>
                  </a:solidFill>
                  <a:latin typeface="Arial"/>
                  <a:cs typeface="Arial"/>
                </a:rPr>
                <a:t> </a:t>
              </a:r>
              <a:r>
                <a:rPr sz="1100" u="sng" spc="5" dirty="0" smtClean="0">
                  <a:solidFill>
                    <a:srgbClr val="0000FF"/>
                  </a:solidFill>
                  <a:latin typeface="Cambria"/>
                  <a:cs typeface="Cambria"/>
                  <a:hlinkClick r:id="rId6"/>
                </a:rPr>
                <a:t>https</a:t>
              </a:r>
              <a:r>
                <a:rPr sz="1100" u="sng" spc="5" dirty="0">
                  <a:solidFill>
                    <a:srgbClr val="0000FF"/>
                  </a:solidFill>
                  <a:latin typeface="Cambria"/>
                  <a:cs typeface="Cambria"/>
                  <a:hlinkClick r:id="rId6"/>
                </a:rPr>
                <a:t>://www.youtube.com/watch?v=YQIMGV5vtd4</a:t>
              </a:r>
              <a:endParaRPr sz="1100" u="sng" dirty="0">
                <a:latin typeface="Cambria"/>
                <a:cs typeface="Cambria"/>
              </a:endParaRPr>
            </a:p>
          </p:txBody>
        </p:sp>
      </p:grpSp>
    </p:spTree>
    <p:extLst>
      <p:ext uri="{BB962C8B-B14F-4D97-AF65-F5344CB8AC3E}">
        <p14:creationId xmlns:p14="http://schemas.microsoft.com/office/powerpoint/2010/main" val="256563791"/>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47237"/>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2020575" y="1398371"/>
            <a:ext cx="7120995" cy="1039805"/>
          </a:xfrm>
          <a:prstGeom prst="rect">
            <a:avLst/>
          </a:prstGeom>
        </p:spPr>
        <p:txBody>
          <a:bodyPr vert="horz" wrap="square" lIns="0" tIns="23909" rIns="0" bIns="0" rtlCol="0">
            <a:spAutoFit/>
          </a:bodyPr>
          <a:lstStyle/>
          <a:p>
            <a:pPr marL="12065">
              <a:lnSpc>
                <a:spcPct val="100000"/>
              </a:lnSpc>
              <a:spcBef>
                <a:spcPts val="595"/>
              </a:spcBef>
              <a:buClr>
                <a:srgbClr val="3333B2"/>
              </a:buClr>
              <a:tabLst>
                <a:tab pos="180340" algn="l"/>
              </a:tabLst>
            </a:pPr>
            <a:r>
              <a:rPr lang="en-US" dirty="0">
                <a:solidFill>
                  <a:srgbClr val="00B050"/>
                </a:solidFill>
                <a:latin typeface="Arial"/>
                <a:cs typeface="Arial"/>
              </a:rPr>
              <a:t>7</a:t>
            </a:r>
            <a:r>
              <a:rPr lang="en-US" sz="2000" dirty="0" smtClean="0">
                <a:solidFill>
                  <a:srgbClr val="00B050"/>
                </a:solidFill>
                <a:latin typeface="Arial"/>
                <a:cs typeface="Arial"/>
              </a:rPr>
              <a:t>. </a:t>
            </a:r>
            <a:r>
              <a:rPr lang="en-US" sz="2000" spc="-45" dirty="0">
                <a:latin typeface="Arial"/>
                <a:cs typeface="Arial"/>
              </a:rPr>
              <a:t>Learning</a:t>
            </a:r>
            <a:r>
              <a:rPr lang="en-US" sz="2000" spc="30" dirty="0">
                <a:latin typeface="Arial"/>
                <a:cs typeface="Arial"/>
              </a:rPr>
              <a:t> </a:t>
            </a:r>
            <a:r>
              <a:rPr lang="en-US" sz="2000" spc="10" dirty="0">
                <a:latin typeface="Arial"/>
                <a:cs typeface="Arial"/>
              </a:rPr>
              <a:t>to</a:t>
            </a:r>
            <a:r>
              <a:rPr lang="en-US" sz="2000" spc="30" dirty="0">
                <a:latin typeface="Arial"/>
                <a:cs typeface="Arial"/>
              </a:rPr>
              <a:t> </a:t>
            </a:r>
            <a:r>
              <a:rPr lang="en-US" sz="2000" spc="-45" dirty="0">
                <a:latin typeface="Arial"/>
                <a:cs typeface="Arial"/>
              </a:rPr>
              <a:t>play</a:t>
            </a:r>
            <a:r>
              <a:rPr lang="en-US" sz="2000" spc="35" dirty="0">
                <a:latin typeface="Arial"/>
                <a:cs typeface="Arial"/>
              </a:rPr>
              <a:t> </a:t>
            </a:r>
            <a:r>
              <a:rPr lang="en-US" sz="2000" spc="-85" dirty="0">
                <a:latin typeface="Arial"/>
                <a:cs typeface="Arial"/>
              </a:rPr>
              <a:t>games</a:t>
            </a:r>
            <a:endParaRPr lang="en-US" sz="2000" dirty="0">
              <a:latin typeface="Arial"/>
              <a:cs typeface="Arial"/>
            </a:endParaRPr>
          </a:p>
          <a:p>
            <a:pPr marL="12065" marR="5080">
              <a:spcBef>
                <a:spcPts val="595"/>
              </a:spcBef>
              <a:buClr>
                <a:srgbClr val="3333B2"/>
              </a:buClr>
              <a:tabLst>
                <a:tab pos="180340" algn="l"/>
              </a:tabLst>
            </a:pPr>
            <a:endParaRPr lang="en-US" dirty="0">
              <a:latin typeface="Arial"/>
              <a:cs typeface="Arial"/>
            </a:endParaRPr>
          </a:p>
          <a:p>
            <a:pPr marL="12065" marR="5080" lvl="0">
              <a:spcBef>
                <a:spcPts val="595"/>
              </a:spcBef>
              <a:buClr>
                <a:srgbClr val="3333B2"/>
              </a:buClr>
              <a:tabLst>
                <a:tab pos="180340" algn="l"/>
              </a:tabLst>
            </a:pPr>
            <a:endParaRPr lang="en-US" dirty="0">
              <a:solidFill>
                <a:srgbClr val="323232"/>
              </a:solidFill>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pic>
        <p:nvPicPr>
          <p:cNvPr id="22" name="object 3"/>
          <p:cNvPicPr/>
          <p:nvPr/>
        </p:nvPicPr>
        <p:blipFill>
          <a:blip r:embed="rId2" cstate="print"/>
          <a:stretch>
            <a:fillRect/>
          </a:stretch>
        </p:blipFill>
        <p:spPr>
          <a:xfrm>
            <a:off x="6441549" y="1554067"/>
            <a:ext cx="5400042" cy="4626297"/>
          </a:xfrm>
          <a:prstGeom prst="rect">
            <a:avLst/>
          </a:prstGeom>
        </p:spPr>
      </p:pic>
      <p:sp>
        <p:nvSpPr>
          <p:cNvPr id="23" name="object 4"/>
          <p:cNvSpPr txBox="1"/>
          <p:nvPr/>
        </p:nvSpPr>
        <p:spPr>
          <a:xfrm>
            <a:off x="825119" y="5447522"/>
            <a:ext cx="4669767" cy="627736"/>
          </a:xfrm>
          <a:prstGeom prst="rect">
            <a:avLst/>
          </a:prstGeom>
        </p:spPr>
        <p:txBody>
          <a:bodyPr vert="horz" wrap="square" lIns="0" tIns="12065" rIns="0" bIns="0" rtlCol="0">
            <a:spAutoFit/>
          </a:bodyPr>
          <a:lstStyle/>
          <a:p>
            <a:pPr marL="12700">
              <a:lnSpc>
                <a:spcPct val="100000"/>
              </a:lnSpc>
              <a:spcBef>
                <a:spcPts val="95"/>
              </a:spcBef>
            </a:pPr>
            <a:r>
              <a:rPr sz="2400" spc="-35" dirty="0">
                <a:solidFill>
                  <a:srgbClr val="3333B2"/>
                </a:solidFill>
                <a:latin typeface="Arial"/>
                <a:cs typeface="Arial"/>
              </a:rPr>
              <a:t>Figure:</a:t>
            </a:r>
            <a:r>
              <a:rPr sz="2400" spc="190" dirty="0">
                <a:solidFill>
                  <a:srgbClr val="3333B2"/>
                </a:solidFill>
                <a:latin typeface="Arial"/>
                <a:cs typeface="Arial"/>
              </a:rPr>
              <a:t> </a:t>
            </a:r>
            <a:r>
              <a:rPr sz="1600" spc="-35" dirty="0">
                <a:latin typeface="Arial"/>
                <a:cs typeface="Arial"/>
              </a:rPr>
              <a:t>Video:</a:t>
            </a:r>
            <a:r>
              <a:rPr sz="1600" spc="195" dirty="0">
                <a:latin typeface="Arial"/>
                <a:cs typeface="Arial"/>
              </a:rPr>
              <a:t> </a:t>
            </a:r>
            <a:r>
              <a:rPr sz="1600" spc="15" dirty="0">
                <a:solidFill>
                  <a:srgbClr val="0000FF"/>
                </a:solidFill>
                <a:latin typeface="Cambria"/>
                <a:cs typeface="Cambria"/>
                <a:hlinkClick r:id="rId3"/>
              </a:rPr>
              <a:t>https://www.youtube.com/watch?v=V1eYniJ0Rnk</a:t>
            </a:r>
            <a:endParaRPr sz="1600" dirty="0">
              <a:latin typeface="Cambria"/>
              <a:cs typeface="Cambria"/>
            </a:endParaRPr>
          </a:p>
        </p:txBody>
      </p:sp>
      <p:sp>
        <p:nvSpPr>
          <p:cNvPr id="24" name="object 2"/>
          <p:cNvSpPr txBox="1"/>
          <p:nvPr/>
        </p:nvSpPr>
        <p:spPr>
          <a:xfrm>
            <a:off x="825118" y="2548620"/>
            <a:ext cx="4106645" cy="1248419"/>
          </a:xfrm>
          <a:prstGeom prst="rect">
            <a:avLst/>
          </a:prstGeom>
        </p:spPr>
        <p:txBody>
          <a:bodyPr vert="horz" wrap="square" lIns="0" tIns="17145" rIns="0" bIns="0" rtlCol="0">
            <a:spAutoFit/>
          </a:bodyPr>
          <a:lstStyle/>
          <a:p>
            <a:pPr marL="12700">
              <a:lnSpc>
                <a:spcPct val="100000"/>
              </a:lnSpc>
              <a:spcBef>
                <a:spcPts val="135"/>
              </a:spcBef>
            </a:pPr>
            <a:r>
              <a:rPr sz="4000" b="1" spc="-25" dirty="0">
                <a:latin typeface="Tahoma"/>
                <a:cs typeface="Tahoma"/>
              </a:rPr>
              <a:t>Playing</a:t>
            </a:r>
            <a:r>
              <a:rPr sz="4000" b="1" spc="15" dirty="0">
                <a:latin typeface="Tahoma"/>
                <a:cs typeface="Tahoma"/>
              </a:rPr>
              <a:t> </a:t>
            </a:r>
            <a:r>
              <a:rPr sz="4000" b="1" spc="-80" dirty="0">
                <a:solidFill>
                  <a:schemeClr val="accent2">
                    <a:lumMod val="75000"/>
                  </a:schemeClr>
                </a:solidFill>
                <a:latin typeface="Tahoma"/>
                <a:cs typeface="Tahoma"/>
              </a:rPr>
              <a:t>Games:</a:t>
            </a:r>
            <a:r>
              <a:rPr sz="4000" b="1" spc="165" dirty="0">
                <a:solidFill>
                  <a:schemeClr val="accent2">
                    <a:lumMod val="75000"/>
                  </a:schemeClr>
                </a:solidFill>
                <a:latin typeface="Tahoma"/>
                <a:cs typeface="Tahoma"/>
              </a:rPr>
              <a:t> </a:t>
            </a:r>
            <a:r>
              <a:rPr sz="4000" b="1" spc="-10" dirty="0">
                <a:solidFill>
                  <a:schemeClr val="accent2">
                    <a:lumMod val="75000"/>
                  </a:schemeClr>
                </a:solidFill>
                <a:latin typeface="Tahoma"/>
                <a:cs typeface="Tahoma"/>
              </a:rPr>
              <a:t>Atari</a:t>
            </a:r>
            <a:endParaRPr sz="4000" b="1" dirty="0">
              <a:solidFill>
                <a:schemeClr val="accent2">
                  <a:lumMod val="75000"/>
                </a:schemeClr>
              </a:solidFill>
              <a:latin typeface="Tahoma"/>
              <a:cs typeface="Tahoma"/>
            </a:endParaRPr>
          </a:p>
        </p:txBody>
      </p:sp>
    </p:spTree>
    <p:extLst>
      <p:ext uri="{BB962C8B-B14F-4D97-AF65-F5344CB8AC3E}">
        <p14:creationId xmlns:p14="http://schemas.microsoft.com/office/powerpoint/2010/main" val="3800640656"/>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67493" y="1447801"/>
            <a:ext cx="9491339" cy="659829"/>
          </a:xfrm>
          <a:prstGeom prst="rect">
            <a:avLst/>
          </a:prstGeom>
        </p:spPr>
        <p:txBody>
          <a:bodyPr vert="horz" wrap="square" lIns="0" tIns="23909" rIns="0" bIns="0" rtlCol="0">
            <a:spAutoFit/>
          </a:bodyPr>
          <a:lstStyle/>
          <a:p>
            <a:pPr marL="25168">
              <a:spcBef>
                <a:spcPts val="188"/>
              </a:spcBef>
            </a:pPr>
            <a:r>
              <a:rPr lang="en-US" sz="1982" spc="-59" dirty="0">
                <a:solidFill>
                  <a:srgbClr val="00B050"/>
                </a:solidFill>
                <a:latin typeface="Arial"/>
                <a:cs typeface="Arial"/>
              </a:rPr>
              <a:t>8</a:t>
            </a:r>
            <a:r>
              <a:rPr b="1" spc="-59" dirty="0" smtClean="0">
                <a:solidFill>
                  <a:srgbClr val="00B050"/>
                </a:solidFill>
                <a:latin typeface="Arial"/>
                <a:cs typeface="Arial"/>
              </a:rPr>
              <a:t>.</a:t>
            </a:r>
            <a:r>
              <a:rPr b="1" spc="515" dirty="0" smtClean="0">
                <a:solidFill>
                  <a:srgbClr val="00B050"/>
                </a:solidFill>
                <a:latin typeface="Arial"/>
                <a:cs typeface="Arial"/>
              </a:rPr>
              <a:t> </a:t>
            </a:r>
            <a:r>
              <a:rPr lang="en-US" spc="-30" dirty="0" smtClean="0">
                <a:solidFill>
                  <a:srgbClr val="00B050"/>
                </a:solidFill>
                <a:latin typeface="Arial"/>
                <a:cs typeface="Arial"/>
              </a:rPr>
              <a:t>Computational Intelligence:</a:t>
            </a:r>
            <a:r>
              <a:rPr lang="en-US" spc="170" dirty="0" smtClean="0">
                <a:solidFill>
                  <a:srgbClr val="00B050"/>
                </a:solidFill>
                <a:latin typeface="Arial"/>
                <a:cs typeface="Arial"/>
              </a:rPr>
              <a:t> </a:t>
            </a:r>
            <a:r>
              <a:rPr lang="en-US" spc="-80" dirty="0" smtClean="0">
                <a:latin typeface="Arial"/>
                <a:cs typeface="Arial"/>
              </a:rPr>
              <a:t>Solving Mathematical Problems: Algorithms, Knowledge-base, AI</a:t>
            </a:r>
            <a:endParaRPr lang="en-US" dirty="0" smtClean="0">
              <a:latin typeface="Arial"/>
              <a:cs typeface="Arial"/>
            </a:endParaRPr>
          </a:p>
          <a:p>
            <a:pPr marL="25168">
              <a:spcBef>
                <a:spcPts val="188"/>
              </a:spcBef>
            </a:pPr>
            <a:endParaRPr sz="1982" dirty="0">
              <a:latin typeface="Arial"/>
              <a:cs typeface="Arial"/>
            </a:endParaRPr>
          </a:p>
        </p:txBody>
      </p:sp>
      <p:sp>
        <p:nvSpPr>
          <p:cNvPr id="9" name="object 9"/>
          <p:cNvSpPr txBox="1">
            <a:spLocks noGrp="1"/>
          </p:cNvSpPr>
          <p:nvPr>
            <p:ph type="ftr" sz="quarter" idx="5"/>
          </p:nvPr>
        </p:nvSpPr>
        <p:spPr>
          <a:xfrm>
            <a:off x="1528194" y="0"/>
            <a:ext cx="0" cy="2333972"/>
          </a:xfrm>
          <a:prstGeom prst="rect">
            <a:avLst/>
          </a:prstGeom>
        </p:spPr>
        <p:txBody>
          <a:bodyPr vert="horz" wrap="square" lIns="0" tIns="0" rIns="0" bIns="0" rtlCol="0">
            <a:spAutoFit/>
          </a:bodyPr>
          <a:lstStyle/>
          <a:p>
            <a:pPr marL="25168">
              <a:lnSpc>
                <a:spcPts val="1338"/>
              </a:lnSpc>
            </a:pPr>
            <a:r>
              <a:rPr lang="en-US" spc="10"/>
              <a:t>M.Faraz Manzoor</a:t>
            </a:r>
            <a:endParaRPr spc="10" dirty="0"/>
          </a:p>
        </p:txBody>
      </p:sp>
      <p:sp>
        <p:nvSpPr>
          <p:cNvPr id="20"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p:cNvGrpSpPr/>
          <p:nvPr/>
        </p:nvGrpSpPr>
        <p:grpSpPr>
          <a:xfrm>
            <a:off x="2261536" y="0"/>
            <a:ext cx="6880034" cy="1807947"/>
            <a:chOff x="54026" y="-11683"/>
            <a:chExt cx="6880034" cy="1807947"/>
          </a:xfrm>
        </p:grpSpPr>
        <p:grpSp>
          <p:nvGrpSpPr>
            <p:cNvPr id="12"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3" name="Rounded Rectangle 12">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4"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grpSp>
      <p:sp>
        <p:nvSpPr>
          <p:cNvPr id="2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 name="object 2"/>
          <p:cNvSpPr txBox="1">
            <a:spLocks noGrp="1"/>
          </p:cNvSpPr>
          <p:nvPr>
            <p:ph type="title"/>
          </p:nvPr>
        </p:nvSpPr>
        <p:spPr>
          <a:xfrm>
            <a:off x="3786914" y="263691"/>
            <a:ext cx="3984506" cy="888130"/>
          </a:xfrm>
          <a:prstGeom prst="rect">
            <a:avLst/>
          </a:prstGeom>
        </p:spPr>
        <p:txBody>
          <a:bodyPr vert="horz" wrap="square" lIns="0" tIns="33975" rIns="0" bIns="0" rtlCol="0">
            <a:spAutoFit/>
          </a:bodyPr>
          <a:lstStyle/>
          <a:p>
            <a:pPr marL="25168">
              <a:lnSpc>
                <a:spcPct val="100000"/>
              </a:lnSpc>
              <a:spcBef>
                <a:spcPts val="268"/>
              </a:spcBef>
            </a:pPr>
            <a:r>
              <a:rPr spc="-99" dirty="0">
                <a:solidFill>
                  <a:srgbClr val="002060"/>
                </a:solidFill>
              </a:rPr>
              <a:t>Learning</a:t>
            </a:r>
            <a:r>
              <a:rPr spc="59" dirty="0">
                <a:solidFill>
                  <a:srgbClr val="002060"/>
                </a:solidFill>
              </a:rPr>
              <a:t> </a:t>
            </a:r>
            <a:r>
              <a:rPr spc="-89" dirty="0">
                <a:solidFill>
                  <a:srgbClr val="002060"/>
                </a:solidFill>
              </a:rPr>
              <a:t>algorithms</a:t>
            </a:r>
            <a:r>
              <a:rPr spc="59" dirty="0">
                <a:solidFill>
                  <a:srgbClr val="002060"/>
                </a:solidFill>
              </a:rPr>
              <a:t> </a:t>
            </a:r>
            <a:r>
              <a:rPr spc="-168" dirty="0">
                <a:solidFill>
                  <a:srgbClr val="002060"/>
                </a:solidFill>
              </a:rPr>
              <a:t>are</a:t>
            </a:r>
            <a:r>
              <a:rPr spc="69" dirty="0">
                <a:solidFill>
                  <a:srgbClr val="002060"/>
                </a:solidFill>
              </a:rPr>
              <a:t> </a:t>
            </a:r>
            <a:r>
              <a:rPr spc="-109" dirty="0">
                <a:solidFill>
                  <a:srgbClr val="00B050"/>
                </a:solidFill>
              </a:rPr>
              <a:t>useful</a:t>
            </a:r>
            <a:r>
              <a:rPr spc="59" dirty="0">
                <a:solidFill>
                  <a:srgbClr val="00B050"/>
                </a:solidFill>
              </a:rPr>
              <a:t> </a:t>
            </a:r>
            <a:r>
              <a:rPr spc="-59" dirty="0">
                <a:solidFill>
                  <a:srgbClr val="00B050"/>
                </a:solidFill>
              </a:rPr>
              <a:t>in</a:t>
            </a:r>
            <a:r>
              <a:rPr spc="69" dirty="0">
                <a:solidFill>
                  <a:srgbClr val="00B050"/>
                </a:solidFill>
              </a:rPr>
              <a:t> </a:t>
            </a:r>
            <a:r>
              <a:rPr spc="-129" dirty="0">
                <a:solidFill>
                  <a:srgbClr val="00B050"/>
                </a:solidFill>
              </a:rPr>
              <a:t>many</a:t>
            </a:r>
            <a:r>
              <a:rPr spc="59" dirty="0">
                <a:solidFill>
                  <a:srgbClr val="00B050"/>
                </a:solidFill>
              </a:rPr>
              <a:t> </a:t>
            </a:r>
            <a:r>
              <a:rPr spc="-89" dirty="0">
                <a:solidFill>
                  <a:srgbClr val="00B050"/>
                </a:solidFill>
              </a:rPr>
              <a:t>tasks</a:t>
            </a:r>
          </a:p>
        </p:txBody>
      </p:sp>
      <p:pic>
        <p:nvPicPr>
          <p:cNvPr id="4" name="Picture 3"/>
          <p:cNvPicPr>
            <a:picLocks noChangeAspect="1"/>
          </p:cNvPicPr>
          <p:nvPr/>
        </p:nvPicPr>
        <p:blipFill>
          <a:blip r:embed="rId2"/>
          <a:stretch>
            <a:fillRect/>
          </a:stretch>
        </p:blipFill>
        <p:spPr>
          <a:xfrm>
            <a:off x="3268750" y="1908778"/>
            <a:ext cx="4722255" cy="3276310"/>
          </a:xfrm>
          <a:prstGeom prst="rect">
            <a:avLst/>
          </a:prstGeom>
        </p:spPr>
      </p:pic>
      <p:pic>
        <p:nvPicPr>
          <p:cNvPr id="24" name="object 3"/>
          <p:cNvPicPr/>
          <p:nvPr/>
        </p:nvPicPr>
        <p:blipFill>
          <a:blip r:embed="rId3" cstate="print"/>
          <a:stretch>
            <a:fillRect/>
          </a:stretch>
        </p:blipFill>
        <p:spPr>
          <a:xfrm>
            <a:off x="208003" y="1825526"/>
            <a:ext cx="2998259" cy="2141723"/>
          </a:xfrm>
          <a:prstGeom prst="rect">
            <a:avLst/>
          </a:prstGeom>
        </p:spPr>
      </p:pic>
      <p:pic>
        <p:nvPicPr>
          <p:cNvPr id="5" name="Picture 4"/>
          <p:cNvPicPr>
            <a:picLocks noChangeAspect="1"/>
          </p:cNvPicPr>
          <p:nvPr/>
        </p:nvPicPr>
        <p:blipFill>
          <a:blip r:embed="rId4"/>
          <a:stretch>
            <a:fillRect/>
          </a:stretch>
        </p:blipFill>
        <p:spPr>
          <a:xfrm>
            <a:off x="1878749" y="3970988"/>
            <a:ext cx="2867025" cy="2819400"/>
          </a:xfrm>
          <a:prstGeom prst="rect">
            <a:avLst/>
          </a:prstGeom>
        </p:spPr>
      </p:pic>
      <p:pic>
        <p:nvPicPr>
          <p:cNvPr id="6" name="Picture 5"/>
          <p:cNvPicPr>
            <a:picLocks noChangeAspect="1"/>
          </p:cNvPicPr>
          <p:nvPr/>
        </p:nvPicPr>
        <p:blipFill>
          <a:blip r:embed="rId5"/>
          <a:stretch>
            <a:fillRect/>
          </a:stretch>
        </p:blipFill>
        <p:spPr>
          <a:xfrm>
            <a:off x="7256717" y="1908778"/>
            <a:ext cx="4883746" cy="4713241"/>
          </a:xfrm>
          <a:prstGeom prst="rect">
            <a:avLst/>
          </a:prstGeom>
        </p:spPr>
      </p:pic>
    </p:spTree>
    <p:extLst>
      <p:ext uri="{BB962C8B-B14F-4D97-AF65-F5344CB8AC3E}">
        <p14:creationId xmlns:p14="http://schemas.microsoft.com/office/powerpoint/2010/main" val="305813448"/>
      </p:ext>
    </p:extLst>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0"/>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47268" y="1639862"/>
            <a:ext cx="9905413" cy="3456794"/>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005506" y="375250"/>
              <a:ext cx="5049504" cy="579496"/>
            </a:xfrm>
            <a:prstGeom prst="rect">
              <a:avLst/>
            </a:prstGeom>
            <a:noFill/>
          </p:spPr>
          <p:txBody>
            <a:bodyPr wrap="none" rtlCol="0">
              <a:spAutoFit/>
            </a:bodyPr>
            <a:lstStyle/>
            <a:p>
              <a:pPr algn="ctr"/>
              <a:r>
                <a:rPr lang="en-US" sz="6600" b="1" u="sng" dirty="0" smtClean="0">
                  <a:solidFill>
                    <a:srgbClr val="0070C0"/>
                  </a:solidFill>
                  <a:latin typeface="Poppins" pitchFamily="2" charset="77"/>
                  <a:cs typeface="Poppins" pitchFamily="2" charset="77"/>
                </a:rPr>
                <a:t>Types of</a:t>
              </a:r>
              <a:r>
                <a:rPr lang="x-none" sz="6600" b="1" u="sng" dirty="0" smtClean="0">
                  <a:latin typeface="Poppins" pitchFamily="2" charset="77"/>
                  <a:cs typeface="Poppins" pitchFamily="2" charset="77"/>
                </a:rPr>
                <a:t> </a:t>
              </a:r>
              <a:r>
                <a:rPr lang="en-US" sz="6600" b="1" u="sng" dirty="0" smtClean="0">
                  <a:solidFill>
                    <a:srgbClr val="92D050"/>
                  </a:solidFill>
                  <a:latin typeface="Poppins" pitchFamily="2" charset="77"/>
                  <a:cs typeface="Poppins" pitchFamily="2" charset="77"/>
                </a:rPr>
                <a:t>Learning</a:t>
              </a:r>
              <a:endParaRPr lang="x-none" sz="6600" b="1" u="sng" dirty="0">
                <a:solidFill>
                  <a:srgbClr val="92D050"/>
                </a:solidFill>
                <a:latin typeface="Poppins" pitchFamily="2" charset="77"/>
                <a:cs typeface="Poppins" pitchFamily="2" charset="77"/>
              </a:endParaRPr>
            </a:p>
          </p:txBody>
        </p:sp>
      </p:grpSp>
      <p:pic>
        <p:nvPicPr>
          <p:cNvPr id="20"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27" r="22527"/>
          <a:stretch>
            <a:fillRect/>
          </a:stretch>
        </p:blipFill>
        <p:spPr>
          <a:xfrm>
            <a:off x="544429" y="4564073"/>
            <a:ext cx="2170878" cy="2170878"/>
          </a:xfrm>
        </p:spPr>
      </p:pic>
      <p:pic>
        <p:nvPicPr>
          <p:cNvPr id="24" name="Picture Placeholder 6"/>
          <p:cNvPicPr>
            <a:picLocks noChangeAspect="1"/>
          </p:cNvPicPr>
          <p:nvPr/>
        </p:nvPicPr>
        <p:blipFill>
          <a:blip r:embed="rId2">
            <a:extLst>
              <a:ext uri="{28A0092B-C50C-407E-A947-70E740481C1C}">
                <a14:useLocalDpi xmlns:a14="http://schemas.microsoft.com/office/drawing/2010/main" val="0"/>
              </a:ext>
            </a:extLst>
          </a:blip>
          <a:srcRect l="22527" r="22527"/>
          <a:stretch>
            <a:fillRect/>
          </a:stretch>
        </p:blipFill>
        <p:spPr>
          <a:xfrm>
            <a:off x="1886962" y="4564072"/>
            <a:ext cx="2047758" cy="2047758"/>
          </a:xfrm>
          <a:prstGeom prst="ellipse">
            <a:avLst/>
          </a:prstGeom>
          <a:pattFill prst="pct5">
            <a:fgClr>
              <a:schemeClr val="accent1"/>
            </a:fgClr>
            <a:bgClr>
              <a:schemeClr val="bg1"/>
            </a:bgClr>
          </a:pattFill>
        </p:spPr>
      </p:pic>
      <p:pic>
        <p:nvPicPr>
          <p:cNvPr id="25" name="Picture Placeholder 6"/>
          <p:cNvPicPr>
            <a:picLocks noChangeAspect="1"/>
          </p:cNvPicPr>
          <p:nvPr/>
        </p:nvPicPr>
        <p:blipFill>
          <a:blip r:embed="rId2" cstate="print">
            <a:extLst>
              <a:ext uri="{28A0092B-C50C-407E-A947-70E740481C1C}">
                <a14:useLocalDpi xmlns:a14="http://schemas.microsoft.com/office/drawing/2010/main" val="0"/>
              </a:ext>
            </a:extLst>
          </a:blip>
          <a:srcRect l="22527" r="22527"/>
          <a:stretch>
            <a:fillRect/>
          </a:stretch>
        </p:blipFill>
        <p:spPr>
          <a:xfrm>
            <a:off x="3349422" y="4791870"/>
            <a:ext cx="1459476" cy="1459476"/>
          </a:xfrm>
          <a:prstGeom prst="ellipse">
            <a:avLst/>
          </a:prstGeom>
          <a:pattFill prst="pct5">
            <a:fgClr>
              <a:schemeClr val="accent1"/>
            </a:fgClr>
            <a:bgClr>
              <a:schemeClr val="bg1"/>
            </a:bgClr>
          </a:pattFill>
        </p:spPr>
      </p:pic>
    </p:spTree>
    <p:extLst>
      <p:ext uri="{BB962C8B-B14F-4D97-AF65-F5344CB8AC3E}">
        <p14:creationId xmlns:p14="http://schemas.microsoft.com/office/powerpoint/2010/main" val="3060527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941254" y="375250"/>
              <a:ext cx="5178021"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Traditional Computer Science</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1248492" y="3933561"/>
            <a:ext cx="8591550" cy="2743200"/>
          </a:xfrm>
          <a:prstGeom prst="rect">
            <a:avLst/>
          </a:prstGeom>
        </p:spPr>
      </p:pic>
      <p:pic>
        <p:nvPicPr>
          <p:cNvPr id="3" name="Picture 2"/>
          <p:cNvPicPr>
            <a:picLocks noChangeAspect="1"/>
          </p:cNvPicPr>
          <p:nvPr/>
        </p:nvPicPr>
        <p:blipFill>
          <a:blip r:embed="rId3"/>
          <a:stretch>
            <a:fillRect/>
          </a:stretch>
        </p:blipFill>
        <p:spPr>
          <a:xfrm>
            <a:off x="1248492" y="1473960"/>
            <a:ext cx="7362825" cy="2476500"/>
          </a:xfrm>
          <a:prstGeom prst="rect">
            <a:avLst/>
          </a:prstGeom>
        </p:spPr>
      </p:pic>
      <p:sp>
        <p:nvSpPr>
          <p:cNvPr id="4" name="TextBox 3"/>
          <p:cNvSpPr txBox="1"/>
          <p:nvPr/>
        </p:nvSpPr>
        <p:spPr>
          <a:xfrm>
            <a:off x="6569035" y="6264801"/>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Tree>
    <p:extLst>
      <p:ext uri="{BB962C8B-B14F-4D97-AF65-F5344CB8AC3E}">
        <p14:creationId xmlns:p14="http://schemas.microsoft.com/office/powerpoint/2010/main" val="1372101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277082" y="375250"/>
              <a:ext cx="4506363"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Will Traditional CS Work?</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598795" y="1390261"/>
            <a:ext cx="2143125" cy="2667000"/>
          </a:xfrm>
          <a:prstGeom prst="rect">
            <a:avLst/>
          </a:prstGeom>
        </p:spPr>
      </p:pic>
      <p:pic>
        <p:nvPicPr>
          <p:cNvPr id="3" name="Picture 2"/>
          <p:cNvPicPr>
            <a:picLocks noChangeAspect="1"/>
          </p:cNvPicPr>
          <p:nvPr/>
        </p:nvPicPr>
        <p:blipFill>
          <a:blip r:embed="rId3"/>
          <a:stretch>
            <a:fillRect/>
          </a:stretch>
        </p:blipFill>
        <p:spPr>
          <a:xfrm>
            <a:off x="3562328" y="1504950"/>
            <a:ext cx="2438400" cy="2619375"/>
          </a:xfrm>
          <a:prstGeom prst="rect">
            <a:avLst/>
          </a:prstGeom>
        </p:spPr>
      </p:pic>
      <p:pic>
        <p:nvPicPr>
          <p:cNvPr id="4" name="Picture 3"/>
          <p:cNvPicPr>
            <a:picLocks noChangeAspect="1"/>
          </p:cNvPicPr>
          <p:nvPr/>
        </p:nvPicPr>
        <p:blipFill>
          <a:blip r:embed="rId4"/>
          <a:stretch>
            <a:fillRect/>
          </a:stretch>
        </p:blipFill>
        <p:spPr>
          <a:xfrm>
            <a:off x="6461662" y="1619220"/>
            <a:ext cx="1971675" cy="3105150"/>
          </a:xfrm>
          <a:prstGeom prst="rect">
            <a:avLst/>
          </a:prstGeom>
        </p:spPr>
      </p:pic>
      <p:pic>
        <p:nvPicPr>
          <p:cNvPr id="5" name="Picture 4"/>
          <p:cNvPicPr>
            <a:picLocks noChangeAspect="1"/>
          </p:cNvPicPr>
          <p:nvPr/>
        </p:nvPicPr>
        <p:blipFill>
          <a:blip r:embed="rId5"/>
          <a:stretch>
            <a:fillRect/>
          </a:stretch>
        </p:blipFill>
        <p:spPr>
          <a:xfrm>
            <a:off x="346927" y="4357211"/>
            <a:ext cx="6430801" cy="2335751"/>
          </a:xfrm>
          <a:prstGeom prst="rect">
            <a:avLst/>
          </a:prstGeom>
        </p:spPr>
      </p:pic>
      <p:sp>
        <p:nvSpPr>
          <p:cNvPr id="20" name="TextBox 19"/>
          <p:cNvSpPr txBox="1"/>
          <p:nvPr/>
        </p:nvSpPr>
        <p:spPr>
          <a:xfrm>
            <a:off x="6931718" y="6335927"/>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Tree>
    <p:extLst>
      <p:ext uri="{BB962C8B-B14F-4D97-AF65-F5344CB8AC3E}">
        <p14:creationId xmlns:p14="http://schemas.microsoft.com/office/powerpoint/2010/main" val="306001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309938" y="375250"/>
              <a:ext cx="4440639"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Make the Machine </a:t>
              </a:r>
              <a:r>
                <a:rPr lang="en-US" sz="2800" b="1" u="sng" dirty="0" smtClean="0">
                  <a:solidFill>
                    <a:srgbClr val="92D050"/>
                  </a:solidFill>
                  <a:latin typeface="Poppins" pitchFamily="2" charset="77"/>
                  <a:cs typeface="Poppins" pitchFamily="2" charset="77"/>
                </a:rPr>
                <a:t>Learn</a:t>
              </a:r>
              <a:endParaRPr lang="x-none" sz="2800" b="1" u="sng" dirty="0">
                <a:solidFill>
                  <a:srgbClr val="92D050"/>
                </a:solidFill>
                <a:latin typeface="Poppins" pitchFamily="2" charset="77"/>
                <a:cs typeface="Poppins" pitchFamily="2" charset="77"/>
              </a:endParaRPr>
            </a:p>
          </p:txBody>
        </p:sp>
      </p:grpSp>
      <p:pic>
        <p:nvPicPr>
          <p:cNvPr id="7" name="Picture 6"/>
          <p:cNvPicPr>
            <a:picLocks noChangeAspect="1"/>
          </p:cNvPicPr>
          <p:nvPr/>
        </p:nvPicPr>
        <p:blipFill>
          <a:blip r:embed="rId2"/>
          <a:stretch>
            <a:fillRect/>
          </a:stretch>
        </p:blipFill>
        <p:spPr>
          <a:xfrm>
            <a:off x="886757" y="1389354"/>
            <a:ext cx="5343525" cy="5219700"/>
          </a:xfrm>
          <a:prstGeom prst="rect">
            <a:avLst/>
          </a:prstGeom>
        </p:spPr>
      </p:pic>
      <p:pic>
        <p:nvPicPr>
          <p:cNvPr id="8" name="Picture 7"/>
          <p:cNvPicPr>
            <a:picLocks noChangeAspect="1"/>
          </p:cNvPicPr>
          <p:nvPr/>
        </p:nvPicPr>
        <p:blipFill>
          <a:blip r:embed="rId3"/>
          <a:stretch>
            <a:fillRect/>
          </a:stretch>
        </p:blipFill>
        <p:spPr>
          <a:xfrm>
            <a:off x="8149487" y="496450"/>
            <a:ext cx="2933700" cy="6200775"/>
          </a:xfrm>
          <a:prstGeom prst="rect">
            <a:avLst/>
          </a:prstGeom>
        </p:spPr>
      </p:pic>
      <p:sp>
        <p:nvSpPr>
          <p:cNvPr id="23" name="TextBox 22"/>
          <p:cNvSpPr txBox="1"/>
          <p:nvPr/>
        </p:nvSpPr>
        <p:spPr>
          <a:xfrm>
            <a:off x="292523" y="6559300"/>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Tree>
    <p:extLst>
      <p:ext uri="{BB962C8B-B14F-4D97-AF65-F5344CB8AC3E}">
        <p14:creationId xmlns:p14="http://schemas.microsoft.com/office/powerpoint/2010/main" val="61414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FB71A6F-FE0E-4677-AEE5-0DB7C82F3C0C}"/>
              </a:ext>
            </a:extLst>
          </p:cNvPr>
          <p:cNvSpPr/>
          <p:nvPr/>
        </p:nvSpPr>
        <p:spPr>
          <a:xfrm>
            <a:off x="7014044" y="3429000"/>
            <a:ext cx="2733675" cy="3429000"/>
          </a:xfrm>
          <a:prstGeom prst="rect">
            <a:avLst/>
          </a:prstGeom>
          <a:solidFill>
            <a:srgbClr val="467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20" name="TextBox 19">
            <a:extLst>
              <a:ext uri="{FF2B5EF4-FFF2-40B4-BE49-F238E27FC236}">
                <a16:creationId xmlns="" xmlns:a16="http://schemas.microsoft.com/office/drawing/2014/main" id="{159F2B04-1974-2448-AF54-792FE90F8996}"/>
              </a:ext>
            </a:extLst>
          </p:cNvPr>
          <p:cNvSpPr txBox="1"/>
          <p:nvPr/>
        </p:nvSpPr>
        <p:spPr>
          <a:xfrm>
            <a:off x="451986" y="1287937"/>
            <a:ext cx="5273426" cy="707886"/>
          </a:xfrm>
          <a:prstGeom prst="rect">
            <a:avLst/>
          </a:prstGeom>
          <a:noFill/>
        </p:spPr>
        <p:txBody>
          <a:bodyPr wrap="square" rtlCol="0">
            <a:spAutoFit/>
          </a:bodyPr>
          <a:lstStyle/>
          <a:p>
            <a:pPr algn="ctr"/>
            <a:r>
              <a:rPr lang="en-US" sz="4000" b="1" u="sng" dirty="0" smtClean="0">
                <a:solidFill>
                  <a:schemeClr val="accent2">
                    <a:lumMod val="50000"/>
                  </a:schemeClr>
                </a:solidFill>
                <a:latin typeface="Poppins" pitchFamily="2" charset="77"/>
                <a:cs typeface="Poppins" pitchFamily="2" charset="77"/>
              </a:rPr>
              <a:t>Textbook</a:t>
            </a:r>
            <a:r>
              <a:rPr lang="en-US" sz="4000" b="1" u="sng" dirty="0" smtClean="0">
                <a:solidFill>
                  <a:srgbClr val="92D050"/>
                </a:solidFill>
                <a:latin typeface="Poppins" pitchFamily="2" charset="77"/>
                <a:cs typeface="Poppins" pitchFamily="2" charset="77"/>
              </a:rPr>
              <a:t>!!!!</a:t>
            </a:r>
            <a:endParaRPr lang="x-none" sz="4000" b="1" u="sng" dirty="0">
              <a:solidFill>
                <a:srgbClr val="92D050"/>
              </a:solidFill>
              <a:latin typeface="Poppins" pitchFamily="2" charset="77"/>
              <a:cs typeface="Poppins" pitchFamily="2" charset="77"/>
            </a:endParaRPr>
          </a:p>
        </p:txBody>
      </p:sp>
      <p:sp>
        <p:nvSpPr>
          <p:cNvPr id="12" name="Freeform: Shape 11">
            <a:extLst>
              <a:ext uri="{FF2B5EF4-FFF2-40B4-BE49-F238E27FC236}">
                <a16:creationId xmlns="" xmlns:a16="http://schemas.microsoft.com/office/drawing/2014/main" id="{CC7E86B3-3DC6-4C13-8952-237DC18492EE}"/>
              </a:ext>
            </a:extLst>
          </p:cNvPr>
          <p:cNvSpPr/>
          <p:nvPr/>
        </p:nvSpPr>
        <p:spPr>
          <a:xfrm rot="9123351">
            <a:off x="5641645" y="2384531"/>
            <a:ext cx="685802" cy="783082"/>
          </a:xfrm>
          <a:custGeom>
            <a:avLst/>
            <a:gdLst>
              <a:gd name="connsiteX0" fmla="*/ 193852 w 331789"/>
              <a:gd name="connsiteY0" fmla="*/ 378854 h 378853"/>
              <a:gd name="connsiteX1" fmla="*/ 0 w 331789"/>
              <a:gd name="connsiteY1" fmla="*/ 184524 h 378853"/>
              <a:gd name="connsiteX2" fmla="*/ 127961 w 331789"/>
              <a:gd name="connsiteY2" fmla="*/ 2132 h 378853"/>
              <a:gd name="connsiteX3" fmla="*/ 173798 w 331789"/>
              <a:gd name="connsiteY3" fmla="*/ 23618 h 378853"/>
              <a:gd name="connsiteX4" fmla="*/ 152312 w 331789"/>
              <a:gd name="connsiteY4" fmla="*/ 69455 h 378853"/>
              <a:gd name="connsiteX5" fmla="*/ 71620 w 331789"/>
              <a:gd name="connsiteY5" fmla="*/ 184524 h 378853"/>
              <a:gd name="connsiteX6" fmla="*/ 193852 w 331789"/>
              <a:gd name="connsiteY6" fmla="*/ 306756 h 378853"/>
              <a:gd name="connsiteX7" fmla="*/ 272634 w 331789"/>
              <a:gd name="connsiteY7" fmla="*/ 278108 h 378853"/>
              <a:gd name="connsiteX8" fmla="*/ 323246 w 331789"/>
              <a:gd name="connsiteY8" fmla="*/ 282405 h 378853"/>
              <a:gd name="connsiteX9" fmla="*/ 318949 w 331789"/>
              <a:gd name="connsiteY9" fmla="*/ 333017 h 378853"/>
              <a:gd name="connsiteX10" fmla="*/ 193852 w 331789"/>
              <a:gd name="connsiteY10" fmla="*/ 378854 h 37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789" h="378853">
                <a:moveTo>
                  <a:pt x="193852" y="378854"/>
                </a:moveTo>
                <a:cubicBezTo>
                  <a:pt x="86899" y="378854"/>
                  <a:pt x="0" y="291477"/>
                  <a:pt x="0" y="184524"/>
                </a:cubicBezTo>
                <a:cubicBezTo>
                  <a:pt x="0" y="103355"/>
                  <a:pt x="51567" y="29825"/>
                  <a:pt x="127961" y="2132"/>
                </a:cubicBezTo>
                <a:cubicBezTo>
                  <a:pt x="146583" y="-4553"/>
                  <a:pt x="167114" y="4996"/>
                  <a:pt x="173798" y="23618"/>
                </a:cubicBezTo>
                <a:cubicBezTo>
                  <a:pt x="180483" y="42239"/>
                  <a:pt x="170934" y="62770"/>
                  <a:pt x="152312" y="69455"/>
                </a:cubicBezTo>
                <a:cubicBezTo>
                  <a:pt x="104088" y="87121"/>
                  <a:pt x="71620" y="133435"/>
                  <a:pt x="71620" y="184524"/>
                </a:cubicBezTo>
                <a:cubicBezTo>
                  <a:pt x="71620" y="251847"/>
                  <a:pt x="126529" y="306756"/>
                  <a:pt x="193852" y="306756"/>
                </a:cubicBezTo>
                <a:cubicBezTo>
                  <a:pt x="222500" y="306756"/>
                  <a:pt x="250671" y="296729"/>
                  <a:pt x="272634" y="278108"/>
                </a:cubicBezTo>
                <a:cubicBezTo>
                  <a:pt x="287913" y="265216"/>
                  <a:pt x="310354" y="267126"/>
                  <a:pt x="323246" y="282405"/>
                </a:cubicBezTo>
                <a:cubicBezTo>
                  <a:pt x="336138" y="297684"/>
                  <a:pt x="334228" y="320125"/>
                  <a:pt x="318949" y="333017"/>
                </a:cubicBezTo>
                <a:cubicBezTo>
                  <a:pt x="284093" y="362620"/>
                  <a:pt x="239689" y="378854"/>
                  <a:pt x="193852" y="378854"/>
                </a:cubicBezTo>
                <a:close/>
              </a:path>
            </a:pathLst>
          </a:custGeom>
          <a:solidFill>
            <a:srgbClr val="61978C"/>
          </a:solidFill>
          <a:ln w="4775" cap="flat">
            <a:noFill/>
            <a:prstDash val="solid"/>
            <a:miter/>
          </a:ln>
        </p:spPr>
        <p:txBody>
          <a:bodyPr rtlCol="0" anchor="ctr"/>
          <a:lstStyle/>
          <a:p>
            <a:endParaRPr lang="en-ID"/>
          </a:p>
        </p:txBody>
      </p:sp>
      <p:sp>
        <p:nvSpPr>
          <p:cNvPr id="2" name="Rectangle 1"/>
          <p:cNvSpPr/>
          <p:nvPr/>
        </p:nvSpPr>
        <p:spPr>
          <a:xfrm>
            <a:off x="114530" y="3079120"/>
            <a:ext cx="6096000" cy="2916824"/>
          </a:xfrm>
          <a:prstGeom prst="rect">
            <a:avLst/>
          </a:prstGeom>
        </p:spPr>
        <p:txBody>
          <a:bodyPr>
            <a:spAutoFit/>
          </a:bodyPr>
          <a:lstStyle/>
          <a:p>
            <a:pPr marL="335915" indent="-285750">
              <a:lnSpc>
                <a:spcPct val="100000"/>
              </a:lnSpc>
              <a:spcBef>
                <a:spcPts val="95"/>
              </a:spcBef>
              <a:buFont typeface="Arial" panose="020B0604020202020204" pitchFamily="34" charset="0"/>
              <a:buChar char="•"/>
            </a:pPr>
            <a:r>
              <a:rPr lang="en-US" spc="-45" dirty="0">
                <a:latin typeface="Arial"/>
                <a:cs typeface="Arial"/>
              </a:rPr>
              <a:t>Christopher</a:t>
            </a:r>
            <a:r>
              <a:rPr lang="en-US" spc="60" dirty="0">
                <a:latin typeface="Arial"/>
                <a:cs typeface="Arial"/>
              </a:rPr>
              <a:t> </a:t>
            </a:r>
            <a:r>
              <a:rPr lang="en-US" spc="-40" dirty="0">
                <a:latin typeface="Arial"/>
                <a:cs typeface="Arial"/>
              </a:rPr>
              <a:t>Bishop:</a:t>
            </a:r>
            <a:r>
              <a:rPr lang="en-US" spc="180" dirty="0">
                <a:latin typeface="Arial"/>
                <a:cs typeface="Arial"/>
              </a:rPr>
              <a:t> </a:t>
            </a:r>
            <a:r>
              <a:rPr lang="en-US" i="1" spc="5" dirty="0">
                <a:solidFill>
                  <a:srgbClr val="0000FF"/>
                </a:solidFill>
                <a:latin typeface="Arial"/>
                <a:cs typeface="Arial"/>
              </a:rPr>
              <a:t>”Pattern</a:t>
            </a:r>
            <a:r>
              <a:rPr lang="en-US" i="1" spc="65" dirty="0">
                <a:solidFill>
                  <a:srgbClr val="0000FF"/>
                </a:solidFill>
                <a:latin typeface="Arial"/>
                <a:cs typeface="Arial"/>
              </a:rPr>
              <a:t> </a:t>
            </a:r>
            <a:r>
              <a:rPr lang="en-US" i="1" spc="-40" dirty="0">
                <a:solidFill>
                  <a:srgbClr val="0000FF"/>
                </a:solidFill>
                <a:latin typeface="Arial"/>
                <a:cs typeface="Arial"/>
              </a:rPr>
              <a:t>Recognition</a:t>
            </a:r>
            <a:r>
              <a:rPr lang="en-US" i="1" spc="60" dirty="0">
                <a:solidFill>
                  <a:srgbClr val="0000FF"/>
                </a:solidFill>
                <a:latin typeface="Arial"/>
                <a:cs typeface="Arial"/>
              </a:rPr>
              <a:t> </a:t>
            </a:r>
            <a:r>
              <a:rPr lang="en-US" i="1" spc="-55" dirty="0">
                <a:solidFill>
                  <a:srgbClr val="0000FF"/>
                </a:solidFill>
                <a:latin typeface="Arial"/>
                <a:cs typeface="Arial"/>
              </a:rPr>
              <a:t>and</a:t>
            </a:r>
            <a:r>
              <a:rPr lang="en-US" i="1" spc="60" dirty="0">
                <a:solidFill>
                  <a:srgbClr val="0000FF"/>
                </a:solidFill>
                <a:latin typeface="Arial"/>
                <a:cs typeface="Arial"/>
              </a:rPr>
              <a:t> </a:t>
            </a:r>
            <a:r>
              <a:rPr lang="en-US" i="1" spc="-40" dirty="0">
                <a:solidFill>
                  <a:srgbClr val="0000FF"/>
                </a:solidFill>
                <a:latin typeface="Arial"/>
                <a:cs typeface="Arial"/>
              </a:rPr>
              <a:t>Machine</a:t>
            </a:r>
            <a:r>
              <a:rPr lang="en-US" i="1" spc="60" dirty="0">
                <a:solidFill>
                  <a:srgbClr val="0000FF"/>
                </a:solidFill>
                <a:latin typeface="Arial"/>
                <a:cs typeface="Arial"/>
              </a:rPr>
              <a:t> </a:t>
            </a:r>
            <a:r>
              <a:rPr lang="en-US" i="1" spc="-25" dirty="0">
                <a:solidFill>
                  <a:srgbClr val="0000FF"/>
                </a:solidFill>
                <a:latin typeface="Arial"/>
                <a:cs typeface="Arial"/>
              </a:rPr>
              <a:t>Learning”</a:t>
            </a:r>
            <a:r>
              <a:rPr lang="en-US" spc="-25" dirty="0">
                <a:latin typeface="Arial"/>
                <a:cs typeface="Arial"/>
              </a:rPr>
              <a:t>,</a:t>
            </a:r>
            <a:r>
              <a:rPr lang="en-US" spc="60" dirty="0">
                <a:latin typeface="Arial"/>
                <a:cs typeface="Arial"/>
              </a:rPr>
              <a:t> </a:t>
            </a:r>
            <a:r>
              <a:rPr lang="en-US" spc="-60" dirty="0">
                <a:latin typeface="Arial"/>
                <a:cs typeface="Arial"/>
              </a:rPr>
              <a:t>2006</a:t>
            </a:r>
            <a:endParaRPr lang="en-US" dirty="0">
              <a:latin typeface="Arial"/>
              <a:cs typeface="Arial"/>
            </a:endParaRPr>
          </a:p>
          <a:p>
            <a:pPr marL="336550" indent="-285750">
              <a:lnSpc>
                <a:spcPct val="100000"/>
              </a:lnSpc>
              <a:spcBef>
                <a:spcPts val="770"/>
              </a:spcBef>
              <a:buFont typeface="Arial" panose="020B0604020202020204" pitchFamily="34" charset="0"/>
              <a:buChar char="•"/>
            </a:pPr>
            <a:r>
              <a:rPr lang="en-US" spc="-25" dirty="0">
                <a:latin typeface="Arial"/>
                <a:cs typeface="Arial"/>
              </a:rPr>
              <a:t>Other </a:t>
            </a:r>
            <a:r>
              <a:rPr lang="en-US" spc="-35" dirty="0">
                <a:latin typeface="Arial"/>
                <a:cs typeface="Arial"/>
              </a:rPr>
              <a:t>Textbooks:</a:t>
            </a:r>
            <a:endParaRPr lang="en-US" dirty="0">
              <a:latin typeface="Arial"/>
              <a:cs typeface="Arial"/>
            </a:endParaRPr>
          </a:p>
          <a:p>
            <a:pPr marL="784860" lvl="1" indent="-137795">
              <a:spcBef>
                <a:spcPts val="675"/>
              </a:spcBef>
              <a:buClr>
                <a:srgbClr val="3333B2"/>
              </a:buClr>
              <a:buSzPct val="60000"/>
              <a:buChar char="►"/>
              <a:tabLst>
                <a:tab pos="328295" algn="l"/>
              </a:tabLst>
            </a:pPr>
            <a:r>
              <a:rPr lang="en-US" spc="-35" dirty="0">
                <a:latin typeface="Arial"/>
                <a:cs typeface="Arial"/>
              </a:rPr>
              <a:t>Kevin</a:t>
            </a:r>
            <a:r>
              <a:rPr lang="en-US" spc="60" dirty="0">
                <a:latin typeface="Arial"/>
                <a:cs typeface="Arial"/>
              </a:rPr>
              <a:t> </a:t>
            </a:r>
            <a:r>
              <a:rPr lang="en-US" spc="-20" dirty="0">
                <a:latin typeface="Arial"/>
                <a:cs typeface="Arial"/>
              </a:rPr>
              <a:t>Murphy:</a:t>
            </a:r>
            <a:r>
              <a:rPr lang="en-US" spc="185" dirty="0">
                <a:latin typeface="Arial"/>
                <a:cs typeface="Arial"/>
              </a:rPr>
              <a:t> </a:t>
            </a:r>
            <a:r>
              <a:rPr lang="en-US" i="1" spc="-15" dirty="0">
                <a:latin typeface="Arial"/>
                <a:cs typeface="Arial"/>
              </a:rPr>
              <a:t>”Machine</a:t>
            </a:r>
            <a:r>
              <a:rPr lang="en-US" i="1" spc="60" dirty="0">
                <a:latin typeface="Arial"/>
                <a:cs typeface="Arial"/>
              </a:rPr>
              <a:t> </a:t>
            </a:r>
            <a:r>
              <a:rPr lang="en-US" i="1" spc="-45" dirty="0">
                <a:latin typeface="Arial"/>
                <a:cs typeface="Arial"/>
              </a:rPr>
              <a:t>Learning:</a:t>
            </a:r>
            <a:r>
              <a:rPr lang="en-US" i="1" spc="180" dirty="0">
                <a:latin typeface="Arial"/>
                <a:cs typeface="Arial"/>
              </a:rPr>
              <a:t> </a:t>
            </a:r>
            <a:r>
              <a:rPr lang="en-US" i="1" spc="-80" dirty="0">
                <a:latin typeface="Arial"/>
                <a:cs typeface="Arial"/>
              </a:rPr>
              <a:t>a</a:t>
            </a:r>
            <a:r>
              <a:rPr lang="en-US" i="1" spc="65" dirty="0">
                <a:latin typeface="Arial"/>
                <a:cs typeface="Arial"/>
              </a:rPr>
              <a:t> </a:t>
            </a:r>
            <a:r>
              <a:rPr lang="en-US" i="1" spc="-25" dirty="0">
                <a:latin typeface="Arial"/>
                <a:cs typeface="Arial"/>
              </a:rPr>
              <a:t>Probabilistic</a:t>
            </a:r>
            <a:r>
              <a:rPr lang="en-US" i="1" spc="60" dirty="0">
                <a:latin typeface="Arial"/>
                <a:cs typeface="Arial"/>
              </a:rPr>
              <a:t> </a:t>
            </a:r>
            <a:r>
              <a:rPr lang="en-US" i="1" spc="-35" dirty="0">
                <a:latin typeface="Arial"/>
                <a:cs typeface="Arial"/>
              </a:rPr>
              <a:t>Perspective”</a:t>
            </a:r>
            <a:endParaRPr lang="en-US" dirty="0">
              <a:latin typeface="Arial"/>
              <a:cs typeface="Arial"/>
            </a:endParaRPr>
          </a:p>
          <a:p>
            <a:pPr marL="784860" marR="360680" lvl="1" indent="-137160">
              <a:lnSpc>
                <a:spcPct val="114599"/>
              </a:lnSpc>
              <a:buClr>
                <a:srgbClr val="3333B2"/>
              </a:buClr>
              <a:buSzPct val="60000"/>
              <a:buChar char="►"/>
              <a:tabLst>
                <a:tab pos="328295" algn="l"/>
              </a:tabLst>
            </a:pPr>
            <a:r>
              <a:rPr lang="en-US" spc="-30" dirty="0">
                <a:latin typeface="Arial"/>
                <a:cs typeface="Arial"/>
              </a:rPr>
              <a:t>David</a:t>
            </a:r>
            <a:r>
              <a:rPr lang="en-US" spc="45" dirty="0">
                <a:latin typeface="Arial"/>
                <a:cs typeface="Arial"/>
              </a:rPr>
              <a:t> </a:t>
            </a:r>
            <a:r>
              <a:rPr lang="en-US" spc="-45" dirty="0">
                <a:latin typeface="Arial"/>
                <a:cs typeface="Arial"/>
              </a:rPr>
              <a:t>Mackay:</a:t>
            </a:r>
            <a:r>
              <a:rPr lang="en-US" spc="170" dirty="0">
                <a:latin typeface="Arial"/>
                <a:cs typeface="Arial"/>
              </a:rPr>
              <a:t> </a:t>
            </a:r>
            <a:r>
              <a:rPr lang="en-US" i="1" spc="-5" dirty="0">
                <a:latin typeface="Arial"/>
                <a:cs typeface="Arial"/>
              </a:rPr>
              <a:t>”Information</a:t>
            </a:r>
            <a:r>
              <a:rPr lang="en-US" i="1" spc="45" dirty="0">
                <a:latin typeface="Arial"/>
                <a:cs typeface="Arial"/>
              </a:rPr>
              <a:t> </a:t>
            </a:r>
            <a:r>
              <a:rPr lang="en-US" i="1" spc="-45" dirty="0">
                <a:latin typeface="Arial"/>
                <a:cs typeface="Arial"/>
              </a:rPr>
              <a:t>Theory,</a:t>
            </a:r>
            <a:r>
              <a:rPr lang="en-US" i="1" spc="55" dirty="0">
                <a:latin typeface="Arial"/>
                <a:cs typeface="Arial"/>
              </a:rPr>
              <a:t> </a:t>
            </a:r>
            <a:r>
              <a:rPr lang="en-US" i="1" spc="-50" dirty="0">
                <a:latin typeface="Arial"/>
                <a:cs typeface="Arial"/>
              </a:rPr>
              <a:t>Inference,</a:t>
            </a:r>
            <a:r>
              <a:rPr lang="en-US" i="1" spc="50" dirty="0">
                <a:latin typeface="Arial"/>
                <a:cs typeface="Arial"/>
              </a:rPr>
              <a:t> </a:t>
            </a:r>
            <a:r>
              <a:rPr lang="en-US" i="1" spc="-55" dirty="0">
                <a:latin typeface="Arial"/>
                <a:cs typeface="Arial"/>
              </a:rPr>
              <a:t>and</a:t>
            </a:r>
            <a:r>
              <a:rPr lang="en-US" i="1" spc="50" dirty="0">
                <a:latin typeface="Arial"/>
                <a:cs typeface="Arial"/>
              </a:rPr>
              <a:t> </a:t>
            </a:r>
            <a:r>
              <a:rPr lang="en-US" i="1" spc="-45" dirty="0">
                <a:latin typeface="Arial"/>
                <a:cs typeface="Arial"/>
              </a:rPr>
              <a:t>Learning </a:t>
            </a:r>
            <a:r>
              <a:rPr lang="en-US" i="1" spc="-265" dirty="0">
                <a:latin typeface="Arial"/>
                <a:cs typeface="Arial"/>
              </a:rPr>
              <a:t> </a:t>
            </a:r>
            <a:r>
              <a:rPr lang="en-US" i="1" spc="-10" dirty="0">
                <a:latin typeface="Arial"/>
                <a:cs typeface="Arial"/>
              </a:rPr>
              <a:t>Algorithms”</a:t>
            </a:r>
            <a:endParaRPr lang="en-US" dirty="0">
              <a:latin typeface="Arial"/>
              <a:cs typeface="Arial"/>
            </a:endParaRPr>
          </a:p>
          <a:p>
            <a:pPr marL="784860" marR="43180" lvl="1" indent="-137160">
              <a:lnSpc>
                <a:spcPct val="114599"/>
              </a:lnSpc>
              <a:buClr>
                <a:srgbClr val="3333B2"/>
              </a:buClr>
              <a:buSzPct val="60000"/>
              <a:buChar char="►"/>
              <a:tabLst>
                <a:tab pos="328295" algn="l"/>
              </a:tabLst>
            </a:pPr>
            <a:r>
              <a:rPr lang="en-US" spc="-40" dirty="0" err="1">
                <a:latin typeface="Arial"/>
                <a:cs typeface="Arial"/>
              </a:rPr>
              <a:t>Ethem</a:t>
            </a:r>
            <a:r>
              <a:rPr lang="en-US" spc="45" dirty="0">
                <a:latin typeface="Arial"/>
                <a:cs typeface="Arial"/>
              </a:rPr>
              <a:t> </a:t>
            </a:r>
            <a:r>
              <a:rPr lang="en-US" spc="-30" dirty="0" err="1">
                <a:latin typeface="Arial"/>
                <a:cs typeface="Arial"/>
              </a:rPr>
              <a:t>Alpaydin</a:t>
            </a:r>
            <a:r>
              <a:rPr lang="en-US" spc="-30" dirty="0">
                <a:latin typeface="Arial"/>
                <a:cs typeface="Arial"/>
              </a:rPr>
              <a:t>:</a:t>
            </a:r>
            <a:r>
              <a:rPr lang="en-US" spc="160" dirty="0">
                <a:latin typeface="Arial"/>
                <a:cs typeface="Arial"/>
              </a:rPr>
              <a:t> </a:t>
            </a:r>
            <a:r>
              <a:rPr lang="en-US" i="1" dirty="0">
                <a:latin typeface="Arial"/>
                <a:cs typeface="Arial"/>
              </a:rPr>
              <a:t>”Introduction</a:t>
            </a:r>
            <a:r>
              <a:rPr lang="en-US" i="1" spc="50" dirty="0">
                <a:latin typeface="Arial"/>
                <a:cs typeface="Arial"/>
              </a:rPr>
              <a:t> </a:t>
            </a:r>
            <a:r>
              <a:rPr lang="en-US" i="1" spc="10" dirty="0">
                <a:latin typeface="Arial"/>
                <a:cs typeface="Arial"/>
              </a:rPr>
              <a:t>to</a:t>
            </a:r>
            <a:r>
              <a:rPr lang="en-US" i="1" spc="50" dirty="0">
                <a:latin typeface="Arial"/>
                <a:cs typeface="Arial"/>
              </a:rPr>
              <a:t> </a:t>
            </a:r>
            <a:r>
              <a:rPr lang="en-US" i="1" spc="-40" dirty="0">
                <a:latin typeface="Arial"/>
                <a:cs typeface="Arial"/>
              </a:rPr>
              <a:t>Machine</a:t>
            </a:r>
            <a:r>
              <a:rPr lang="en-US" i="1" spc="45" dirty="0">
                <a:latin typeface="Arial"/>
                <a:cs typeface="Arial"/>
              </a:rPr>
              <a:t> </a:t>
            </a:r>
            <a:r>
              <a:rPr lang="en-US" i="1" spc="-20" dirty="0">
                <a:latin typeface="Arial"/>
                <a:cs typeface="Arial"/>
              </a:rPr>
              <a:t>Learning</a:t>
            </a:r>
            <a:r>
              <a:rPr lang="en-US" i="1" spc="-20" dirty="0" smtClean="0">
                <a:latin typeface="Arial"/>
                <a:cs typeface="Arial"/>
              </a:rPr>
              <a:t>”</a:t>
            </a:r>
            <a:r>
              <a:rPr lang="en-US" spc="-50" dirty="0" smtClean="0">
                <a:latin typeface="Arial"/>
                <a:cs typeface="Arial"/>
              </a:rPr>
              <a:t>.</a:t>
            </a:r>
            <a:endParaRPr lang="en-US" dirty="0">
              <a:latin typeface="Arial"/>
              <a:cs typeface="Arial"/>
            </a:endParaRP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27" r="22527"/>
          <a:stretch>
            <a:fillRect/>
          </a:stretch>
        </p:blipFill>
        <p:spPr>
          <a:xfrm>
            <a:off x="6354062" y="532195"/>
            <a:ext cx="5467350" cy="5467350"/>
          </a:xfrm>
        </p:spPr>
      </p:pic>
    </p:spTree>
    <p:extLst>
      <p:ext uri="{BB962C8B-B14F-4D97-AF65-F5344CB8AC3E}">
        <p14:creationId xmlns:p14="http://schemas.microsoft.com/office/powerpoint/2010/main" val="2637751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966776" y="375250"/>
              <a:ext cx="5040354" cy="1384995"/>
            </a:xfrm>
            <a:prstGeom prst="rect">
              <a:avLst/>
            </a:prstGeom>
            <a:noFill/>
          </p:spPr>
          <p:txBody>
            <a:bodyPr wrap="square" rtlCol="0">
              <a:spAutoFit/>
            </a:bodyPr>
            <a:lstStyle/>
            <a:p>
              <a:pPr algn="ctr"/>
              <a:r>
                <a:rPr lang="en-US" sz="2800" b="1" u="sng" dirty="0" smtClean="0">
                  <a:solidFill>
                    <a:srgbClr val="0070C0"/>
                  </a:solidFill>
                  <a:latin typeface="Poppins" pitchFamily="2" charset="77"/>
                  <a:cs typeface="Poppins" pitchFamily="2" charset="77"/>
                </a:rPr>
                <a:t>Traditional CS </a:t>
              </a:r>
            </a:p>
            <a:p>
              <a:pPr algn="ctr"/>
              <a:r>
                <a:rPr lang="en-US" sz="2800" b="1" u="sng" dirty="0" err="1" smtClean="0">
                  <a:solidFill>
                    <a:srgbClr val="0070C0"/>
                  </a:solidFill>
                  <a:latin typeface="Poppins" pitchFamily="2" charset="77"/>
                  <a:cs typeface="Poppins" pitchFamily="2" charset="77"/>
                </a:rPr>
                <a:t>vs</a:t>
              </a:r>
              <a:r>
                <a:rPr lang="en-US" sz="2800" b="1" u="sng" dirty="0" smtClean="0">
                  <a:solidFill>
                    <a:srgbClr val="0070C0"/>
                  </a:solidFill>
                  <a:latin typeface="Poppins" pitchFamily="2" charset="77"/>
                  <a:cs typeface="Poppins" pitchFamily="2" charset="77"/>
                </a:rPr>
                <a:t> </a:t>
              </a:r>
            </a:p>
            <a:p>
              <a:pPr algn="ctr"/>
              <a:r>
                <a:rPr lang="en-US" sz="2800" b="1" u="sng" dirty="0" smtClean="0">
                  <a:solidFill>
                    <a:srgbClr val="92D050"/>
                  </a:solidFill>
                  <a:latin typeface="Poppins" pitchFamily="2" charset="77"/>
                  <a:cs typeface="Poppins" pitchFamily="2" charset="77"/>
                </a:rPr>
                <a:t>Machine Learning</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2100766" y="1906841"/>
            <a:ext cx="6270471" cy="4795066"/>
          </a:xfrm>
          <a:prstGeom prst="rect">
            <a:avLst/>
          </a:prstGeom>
        </p:spPr>
      </p:pic>
      <p:sp>
        <p:nvSpPr>
          <p:cNvPr id="20" name="TextBox 19"/>
          <p:cNvSpPr txBox="1"/>
          <p:nvPr/>
        </p:nvSpPr>
        <p:spPr>
          <a:xfrm>
            <a:off x="6927539" y="6648349"/>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Tree>
    <p:extLst>
      <p:ext uri="{BB962C8B-B14F-4D97-AF65-F5344CB8AC3E}">
        <p14:creationId xmlns:p14="http://schemas.microsoft.com/office/powerpoint/2010/main" val="2016743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200943" y="375250"/>
              <a:ext cx="4658648"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Machine Learning Pipeline</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1504950" y="1447800"/>
            <a:ext cx="9182100" cy="3962400"/>
          </a:xfrm>
          <a:prstGeom prst="rect">
            <a:avLst/>
          </a:prstGeom>
        </p:spPr>
      </p:pic>
      <p:sp>
        <p:nvSpPr>
          <p:cNvPr id="3" name="TextBox 2"/>
          <p:cNvSpPr txBox="1"/>
          <p:nvPr/>
        </p:nvSpPr>
        <p:spPr>
          <a:xfrm>
            <a:off x="2246050" y="5645593"/>
            <a:ext cx="1198486" cy="461665"/>
          </a:xfrm>
          <a:prstGeom prst="rect">
            <a:avLst/>
          </a:prstGeom>
          <a:noFill/>
        </p:spPr>
        <p:txBody>
          <a:bodyPr wrap="square" rtlCol="0">
            <a:spAutoFit/>
          </a:bodyPr>
          <a:lstStyle/>
          <a:p>
            <a:r>
              <a:rPr lang="en-US" sz="2400" b="1" dirty="0" smtClean="0">
                <a:solidFill>
                  <a:srgbClr val="C00000"/>
                </a:solidFill>
              </a:rPr>
              <a:t>Training</a:t>
            </a:r>
            <a:endParaRPr lang="en-US" sz="2400" b="1" dirty="0">
              <a:solidFill>
                <a:srgbClr val="C00000"/>
              </a:solidFill>
            </a:endParaRPr>
          </a:p>
        </p:txBody>
      </p:sp>
      <p:sp>
        <p:nvSpPr>
          <p:cNvPr id="20" name="TextBox 19"/>
          <p:cNvSpPr txBox="1"/>
          <p:nvPr/>
        </p:nvSpPr>
        <p:spPr>
          <a:xfrm>
            <a:off x="8082333" y="5608989"/>
            <a:ext cx="1198486" cy="461665"/>
          </a:xfrm>
          <a:prstGeom prst="rect">
            <a:avLst/>
          </a:prstGeom>
          <a:noFill/>
        </p:spPr>
        <p:txBody>
          <a:bodyPr wrap="square" rtlCol="0">
            <a:spAutoFit/>
          </a:bodyPr>
          <a:lstStyle/>
          <a:p>
            <a:r>
              <a:rPr lang="en-US" sz="2400" b="1" dirty="0" smtClean="0">
                <a:solidFill>
                  <a:srgbClr val="002060"/>
                </a:solidFill>
              </a:rPr>
              <a:t>Testing</a:t>
            </a:r>
            <a:endParaRPr lang="en-US" sz="2400" b="1" dirty="0">
              <a:solidFill>
                <a:srgbClr val="002060"/>
              </a:solidFill>
            </a:endParaRPr>
          </a:p>
        </p:txBody>
      </p:sp>
      <p:sp>
        <p:nvSpPr>
          <p:cNvPr id="4" name="TextBox 3"/>
          <p:cNvSpPr txBox="1"/>
          <p:nvPr/>
        </p:nvSpPr>
        <p:spPr>
          <a:xfrm>
            <a:off x="1835764" y="3710866"/>
            <a:ext cx="1058356" cy="369332"/>
          </a:xfrm>
          <a:prstGeom prst="rect">
            <a:avLst/>
          </a:prstGeom>
          <a:noFill/>
        </p:spPr>
        <p:txBody>
          <a:bodyPr wrap="square" rtlCol="0">
            <a:spAutoFit/>
          </a:bodyPr>
          <a:lstStyle/>
          <a:p>
            <a:r>
              <a:rPr lang="en-US" b="1" dirty="0" smtClean="0">
                <a:solidFill>
                  <a:srgbClr val="C00000"/>
                </a:solidFill>
              </a:rPr>
              <a:t>Training</a:t>
            </a:r>
            <a:endParaRPr lang="en-US" b="1" dirty="0">
              <a:solidFill>
                <a:srgbClr val="C00000"/>
              </a:solidFill>
            </a:endParaRPr>
          </a:p>
        </p:txBody>
      </p:sp>
      <p:sp>
        <p:nvSpPr>
          <p:cNvPr id="23" name="TextBox 22"/>
          <p:cNvSpPr txBox="1"/>
          <p:nvPr/>
        </p:nvSpPr>
        <p:spPr>
          <a:xfrm>
            <a:off x="1801733" y="4564601"/>
            <a:ext cx="1058356" cy="646331"/>
          </a:xfrm>
          <a:prstGeom prst="rect">
            <a:avLst/>
          </a:prstGeom>
          <a:noFill/>
        </p:spPr>
        <p:txBody>
          <a:bodyPr wrap="square" rtlCol="0">
            <a:spAutoFit/>
          </a:bodyPr>
          <a:lstStyle/>
          <a:p>
            <a:r>
              <a:rPr lang="en-US" b="1" dirty="0" smtClean="0">
                <a:solidFill>
                  <a:srgbClr val="C00000"/>
                </a:solidFill>
              </a:rPr>
              <a:t>May be Labels</a:t>
            </a:r>
            <a:endParaRPr lang="en-US" b="1" dirty="0">
              <a:solidFill>
                <a:srgbClr val="C00000"/>
              </a:solidFill>
            </a:endParaRPr>
          </a:p>
        </p:txBody>
      </p:sp>
      <p:sp>
        <p:nvSpPr>
          <p:cNvPr id="24" name="TextBox 23"/>
          <p:cNvSpPr txBox="1"/>
          <p:nvPr/>
        </p:nvSpPr>
        <p:spPr>
          <a:xfrm>
            <a:off x="5445141" y="3059668"/>
            <a:ext cx="1058356" cy="369332"/>
          </a:xfrm>
          <a:prstGeom prst="rect">
            <a:avLst/>
          </a:prstGeom>
          <a:noFill/>
        </p:spPr>
        <p:txBody>
          <a:bodyPr wrap="square" rtlCol="0">
            <a:spAutoFit/>
          </a:bodyPr>
          <a:lstStyle/>
          <a:p>
            <a:pPr algn="ctr"/>
            <a:r>
              <a:rPr lang="en-US" b="1" dirty="0" smtClean="0">
                <a:solidFill>
                  <a:srgbClr val="C00000"/>
                </a:solidFill>
              </a:rPr>
              <a:t>Test</a:t>
            </a:r>
            <a:endParaRPr lang="en-US" b="1" dirty="0">
              <a:solidFill>
                <a:srgbClr val="C00000"/>
              </a:solidFill>
            </a:endParaRPr>
          </a:p>
        </p:txBody>
      </p:sp>
      <p:sp>
        <p:nvSpPr>
          <p:cNvPr id="25" name="TextBox 24"/>
          <p:cNvSpPr txBox="1"/>
          <p:nvPr/>
        </p:nvSpPr>
        <p:spPr>
          <a:xfrm>
            <a:off x="5789285" y="4344139"/>
            <a:ext cx="1058356" cy="369332"/>
          </a:xfrm>
          <a:prstGeom prst="rect">
            <a:avLst/>
          </a:prstGeom>
          <a:noFill/>
        </p:spPr>
        <p:txBody>
          <a:bodyPr wrap="square" rtlCol="0">
            <a:spAutoFit/>
          </a:bodyPr>
          <a:lstStyle/>
          <a:p>
            <a:r>
              <a:rPr lang="en-US" b="1" dirty="0" smtClean="0">
                <a:solidFill>
                  <a:srgbClr val="C00000"/>
                </a:solidFill>
              </a:rPr>
              <a:t>Model</a:t>
            </a:r>
            <a:endParaRPr lang="en-US" b="1" dirty="0">
              <a:solidFill>
                <a:srgbClr val="C00000"/>
              </a:solidFill>
            </a:endParaRPr>
          </a:p>
        </p:txBody>
      </p:sp>
      <p:sp>
        <p:nvSpPr>
          <p:cNvPr id="26" name="TextBox 25"/>
          <p:cNvSpPr txBox="1"/>
          <p:nvPr/>
        </p:nvSpPr>
        <p:spPr>
          <a:xfrm>
            <a:off x="9385332" y="3429000"/>
            <a:ext cx="1058356" cy="369332"/>
          </a:xfrm>
          <a:prstGeom prst="rect">
            <a:avLst/>
          </a:prstGeom>
          <a:noFill/>
        </p:spPr>
        <p:txBody>
          <a:bodyPr wrap="square" rtlCol="0">
            <a:spAutoFit/>
          </a:bodyPr>
          <a:lstStyle/>
          <a:p>
            <a:pPr algn="ctr"/>
            <a:r>
              <a:rPr lang="en-US" b="1" dirty="0" smtClean="0">
                <a:solidFill>
                  <a:srgbClr val="C00000"/>
                </a:solidFill>
              </a:rPr>
              <a:t>Output</a:t>
            </a:r>
            <a:endParaRPr lang="en-US" b="1" dirty="0">
              <a:solidFill>
                <a:srgbClr val="C00000"/>
              </a:solidFill>
            </a:endParaRPr>
          </a:p>
        </p:txBody>
      </p:sp>
      <p:sp>
        <p:nvSpPr>
          <p:cNvPr id="5" name="Flowchart: Terminator 4"/>
          <p:cNvSpPr/>
          <p:nvPr/>
        </p:nvSpPr>
        <p:spPr>
          <a:xfrm>
            <a:off x="9374790" y="3933244"/>
            <a:ext cx="1322773" cy="468531"/>
          </a:xfrm>
          <a:prstGeom prst="flowChartTerminator">
            <a:avLst/>
          </a:prstGeom>
          <a:solidFill>
            <a:srgbClr val="8DBE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Evaluation</a:t>
            </a:r>
            <a:endParaRPr lang="en-US" dirty="0">
              <a:solidFill>
                <a:srgbClr val="FFFFFF"/>
              </a:solidFill>
            </a:endParaRPr>
          </a:p>
        </p:txBody>
      </p:sp>
      <p:sp>
        <p:nvSpPr>
          <p:cNvPr id="27" name="TextBox 26"/>
          <p:cNvSpPr txBox="1"/>
          <p:nvPr/>
        </p:nvSpPr>
        <p:spPr>
          <a:xfrm>
            <a:off x="6927540" y="6538421"/>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
        <p:nvSpPr>
          <p:cNvPr id="7" name="Rectangle 6"/>
          <p:cNvSpPr/>
          <p:nvPr/>
        </p:nvSpPr>
        <p:spPr>
          <a:xfrm>
            <a:off x="1437797" y="3059669"/>
            <a:ext cx="5719863" cy="3096282"/>
          </a:xfrm>
          <a:prstGeom prst="rect">
            <a:avLst/>
          </a:prstGeom>
          <a:solidFill>
            <a:srgbClr val="8DBE3E">
              <a:alpha val="34000"/>
            </a:srgb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50213" y="2291248"/>
            <a:ext cx="6050604" cy="3687073"/>
          </a:xfrm>
          <a:prstGeom prst="rect">
            <a:avLst/>
          </a:prstGeom>
          <a:solidFill>
            <a:srgbClr val="FFFF00">
              <a:alpha val="19000"/>
            </a:srgbClr>
          </a:solidFill>
          <a:ln w="476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3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ircle(in)">
                                      <p:cBhvr>
                                        <p:cTn id="19" dur="2000"/>
                                        <p:tgtEl>
                                          <p:spTgt spid="2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circle(in)">
                                      <p:cBhvr>
                                        <p:cTn id="33" dur="2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circle(in)">
                                      <p:cBhvr>
                                        <p:cTn id="4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20" grpId="0"/>
      <p:bldP spid="4" grpId="0"/>
      <p:bldP spid="23" grpId="0"/>
      <p:bldP spid="24" grpId="0"/>
      <p:bldP spid="25" grpId="0"/>
      <p:bldP spid="26" grpId="0"/>
      <p:bldP spid="5"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154" y="134913"/>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931904" y="375250"/>
              <a:ext cx="3196709"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Types of</a:t>
              </a:r>
              <a:r>
                <a:rPr lang="x-none" sz="2800" b="1" u="sng" dirty="0" smtClean="0">
                  <a:latin typeface="Poppins" pitchFamily="2" charset="77"/>
                  <a:cs typeface="Poppins" pitchFamily="2" charset="77"/>
                </a:rPr>
                <a:t> </a:t>
              </a:r>
              <a:r>
                <a:rPr lang="en-US" sz="2800" b="1" u="sng" dirty="0" smtClean="0">
                  <a:solidFill>
                    <a:srgbClr val="92D050"/>
                  </a:solidFill>
                  <a:latin typeface="Poppins" pitchFamily="2" charset="77"/>
                  <a:cs typeface="Poppins" pitchFamily="2" charset="77"/>
                </a:rPr>
                <a:t>Learning</a:t>
              </a:r>
              <a:endParaRPr lang="x-none" sz="2800" b="1" u="sng" dirty="0">
                <a:solidFill>
                  <a:srgbClr val="92D050"/>
                </a:solidFill>
                <a:latin typeface="Poppins" pitchFamily="2" charset="77"/>
                <a:cs typeface="Poppins" pitchFamily="2" charset="77"/>
              </a:endParaRPr>
            </a:p>
          </p:txBody>
        </p:sp>
      </p:grpSp>
      <p:pic>
        <p:nvPicPr>
          <p:cNvPr id="2050" name="Picture 2" descr="| 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p:cNvPicPr>
            <a:picLocks noChangeAspect="1" noChangeArrowheads="1"/>
          </p:cNvPicPr>
          <p:nvPr/>
        </p:nvPicPr>
        <p:blipFill rotWithShape="1">
          <a:blip r:embed="rId2">
            <a:extLst>
              <a:ext uri="{28A0092B-C50C-407E-A947-70E740481C1C}">
                <a14:useLocalDpi xmlns:a14="http://schemas.microsoft.com/office/drawing/2010/main" val="0"/>
              </a:ext>
            </a:extLst>
          </a:blip>
          <a:srcRect l="1116" t="2009" r="1602"/>
          <a:stretch/>
        </p:blipFill>
        <p:spPr bwMode="auto">
          <a:xfrm>
            <a:off x="752475" y="1484884"/>
            <a:ext cx="10148342" cy="550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39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74" name="Picture 2" descr="Machine Learning and its Four Major Types for The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97" y="337244"/>
            <a:ext cx="8943995" cy="639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24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p:cNvGrpSpPr/>
          <p:nvPr/>
        </p:nvGrpSpPr>
        <p:grpSpPr>
          <a:xfrm>
            <a:off x="1247268" y="1639862"/>
            <a:ext cx="9905413" cy="3456794"/>
            <a:chOff x="54026" y="-11683"/>
            <a:chExt cx="6880034" cy="1807947"/>
          </a:xfrm>
        </p:grpSpPr>
        <p:grpSp>
          <p:nvGrpSpPr>
            <p:cNvPr id="9"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0" name="Rounded Rectangle 9">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4" name="TextBox 13">
              <a:extLst>
                <a:ext uri="{FF2B5EF4-FFF2-40B4-BE49-F238E27FC236}">
                  <a16:creationId xmlns="" xmlns:a16="http://schemas.microsoft.com/office/drawing/2014/main" id="{159F2B04-1974-2448-AF54-792FE90F8996}"/>
                </a:ext>
              </a:extLst>
            </p:cNvPr>
            <p:cNvSpPr txBox="1"/>
            <p:nvPr/>
          </p:nvSpPr>
          <p:spPr>
            <a:xfrm>
              <a:off x="1218001" y="390260"/>
              <a:ext cx="5129874" cy="482913"/>
            </a:xfrm>
            <a:prstGeom prst="rect">
              <a:avLst/>
            </a:prstGeom>
            <a:noFill/>
          </p:spPr>
          <p:txBody>
            <a:bodyPr wrap="square" rtlCol="0">
              <a:spAutoFit/>
            </a:bodyPr>
            <a:lstStyle/>
            <a:p>
              <a:pPr algn="ctr"/>
              <a:r>
                <a:rPr lang="en-US" sz="5400" b="1" u="sng" dirty="0" smtClean="0">
                  <a:solidFill>
                    <a:srgbClr val="00B050"/>
                  </a:solidFill>
                  <a:latin typeface="Poppins" pitchFamily="2" charset="77"/>
                  <a:cs typeface="Poppins" pitchFamily="2" charset="77"/>
                </a:rPr>
                <a:t>MACHINE </a:t>
              </a:r>
              <a:r>
                <a:rPr lang="en-US" sz="5400" b="1" u="sng" dirty="0" smtClean="0">
                  <a:solidFill>
                    <a:schemeClr val="accent1">
                      <a:lumMod val="50000"/>
                    </a:schemeClr>
                  </a:solidFill>
                  <a:latin typeface="Poppins" pitchFamily="2" charset="77"/>
                  <a:cs typeface="Poppins" pitchFamily="2" charset="77"/>
                </a:rPr>
                <a:t>LEARNING</a:t>
              </a:r>
              <a:endParaRPr lang="x-none" sz="5400" b="1" u="sng" dirty="0">
                <a:solidFill>
                  <a:schemeClr val="accent1">
                    <a:lumMod val="50000"/>
                  </a:schemeClr>
                </a:solidFill>
                <a:latin typeface="Poppins" pitchFamily="2" charset="77"/>
                <a:cs typeface="Poppins" pitchFamily="2" charset="77"/>
              </a:endParaRPr>
            </a:p>
          </p:txBody>
        </p:sp>
      </p:grpSp>
      <p:sp>
        <p:nvSpPr>
          <p:cNvPr id="20" name="Freeform: Shape 5">
            <a:extLst>
              <a:ext uri="{FF2B5EF4-FFF2-40B4-BE49-F238E27FC236}">
                <a16:creationId xmlns="" xmlns:a16="http://schemas.microsoft.com/office/drawing/2014/main" id="{3BF50844-A64C-4DAB-80D9-5ECE8A3F4150}"/>
              </a:ext>
            </a:extLst>
          </p:cNvPr>
          <p:cNvSpPr/>
          <p:nvPr/>
        </p:nvSpPr>
        <p:spPr>
          <a:xfrm rot="10800000">
            <a:off x="0" y="1410479"/>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755081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p:cNvGrpSpPr/>
          <p:nvPr/>
        </p:nvGrpSpPr>
        <p:grpSpPr>
          <a:xfrm>
            <a:off x="1247268" y="1639862"/>
            <a:ext cx="9905413" cy="3456794"/>
            <a:chOff x="54026" y="-11683"/>
            <a:chExt cx="6880034" cy="1807947"/>
          </a:xfrm>
        </p:grpSpPr>
        <p:grpSp>
          <p:nvGrpSpPr>
            <p:cNvPr id="9"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0" name="Rounded Rectangle 9">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4" name="TextBox 13">
              <a:extLst>
                <a:ext uri="{FF2B5EF4-FFF2-40B4-BE49-F238E27FC236}">
                  <a16:creationId xmlns="" xmlns:a16="http://schemas.microsoft.com/office/drawing/2014/main" id="{159F2B04-1974-2448-AF54-792FE90F8996}"/>
                </a:ext>
              </a:extLst>
            </p:cNvPr>
            <p:cNvSpPr txBox="1"/>
            <p:nvPr/>
          </p:nvSpPr>
          <p:spPr>
            <a:xfrm>
              <a:off x="1218001" y="390260"/>
              <a:ext cx="5129874" cy="482913"/>
            </a:xfrm>
            <a:prstGeom prst="rect">
              <a:avLst/>
            </a:prstGeom>
            <a:noFill/>
          </p:spPr>
          <p:txBody>
            <a:bodyPr wrap="square" rtlCol="0">
              <a:spAutoFit/>
            </a:bodyPr>
            <a:lstStyle/>
            <a:p>
              <a:pPr algn="ctr"/>
              <a:r>
                <a:rPr lang="en-US" sz="5400" b="1" u="sng" dirty="0" smtClean="0">
                  <a:solidFill>
                    <a:srgbClr val="00B050"/>
                  </a:solidFill>
                  <a:latin typeface="Poppins" pitchFamily="2" charset="77"/>
                  <a:cs typeface="Poppins" pitchFamily="2" charset="77"/>
                </a:rPr>
                <a:t>MACHINE </a:t>
              </a:r>
              <a:r>
                <a:rPr lang="en-US" sz="5400" b="1" u="sng" dirty="0" smtClean="0">
                  <a:solidFill>
                    <a:schemeClr val="accent1">
                      <a:lumMod val="50000"/>
                    </a:schemeClr>
                  </a:solidFill>
                  <a:latin typeface="Poppins" pitchFamily="2" charset="77"/>
                  <a:cs typeface="Poppins" pitchFamily="2" charset="77"/>
                </a:rPr>
                <a:t>LEARNING</a:t>
              </a:r>
              <a:endParaRPr lang="x-none" sz="5400" b="1" u="sng" dirty="0">
                <a:solidFill>
                  <a:schemeClr val="accent1">
                    <a:lumMod val="50000"/>
                  </a:schemeClr>
                </a:solidFill>
                <a:latin typeface="Poppins" pitchFamily="2" charset="77"/>
                <a:cs typeface="Poppins" pitchFamily="2" charset="77"/>
              </a:endParaRPr>
            </a:p>
          </p:txBody>
        </p:sp>
      </p:grpSp>
      <p:sp>
        <p:nvSpPr>
          <p:cNvPr id="20" name="Freeform: Shape 5">
            <a:extLst>
              <a:ext uri="{FF2B5EF4-FFF2-40B4-BE49-F238E27FC236}">
                <a16:creationId xmlns="" xmlns:a16="http://schemas.microsoft.com/office/drawing/2014/main" id="{3BF50844-A64C-4DAB-80D9-5ECE8A3F4150}"/>
              </a:ext>
            </a:extLst>
          </p:cNvPr>
          <p:cNvSpPr/>
          <p:nvPr/>
        </p:nvSpPr>
        <p:spPr>
          <a:xfrm rot="10800000">
            <a:off x="0" y="1410479"/>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80781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 y="51894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p:cNvGrpSpPr/>
          <p:nvPr/>
        </p:nvGrpSpPr>
        <p:grpSpPr>
          <a:xfrm>
            <a:off x="1092152" y="0"/>
            <a:ext cx="9905413" cy="3456794"/>
            <a:chOff x="54026" y="-11683"/>
            <a:chExt cx="6880034" cy="1807947"/>
          </a:xfrm>
        </p:grpSpPr>
        <p:grpSp>
          <p:nvGrpSpPr>
            <p:cNvPr id="9"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18" name="Freeform 17">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18">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0" name="Rounded Rectangle 9">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3"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6"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7"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4" name="TextBox 13">
              <a:extLst>
                <a:ext uri="{FF2B5EF4-FFF2-40B4-BE49-F238E27FC236}">
                  <a16:creationId xmlns="" xmlns:a16="http://schemas.microsoft.com/office/drawing/2014/main" id="{159F2B04-1974-2448-AF54-792FE90F8996}"/>
                </a:ext>
              </a:extLst>
            </p:cNvPr>
            <p:cNvSpPr txBox="1"/>
            <p:nvPr/>
          </p:nvSpPr>
          <p:spPr>
            <a:xfrm>
              <a:off x="1218001" y="390260"/>
              <a:ext cx="5129874" cy="917535"/>
            </a:xfrm>
            <a:prstGeom prst="rect">
              <a:avLst/>
            </a:prstGeom>
            <a:noFill/>
          </p:spPr>
          <p:txBody>
            <a:bodyPr wrap="square" rtlCol="0">
              <a:spAutoFit/>
            </a:bodyPr>
            <a:lstStyle/>
            <a:p>
              <a:pPr algn="ctr"/>
              <a:r>
                <a:rPr lang="en-US" sz="5400" b="1" u="sng" dirty="0" smtClean="0">
                  <a:solidFill>
                    <a:srgbClr val="00B050"/>
                  </a:solidFill>
                  <a:latin typeface="Poppins" pitchFamily="2" charset="77"/>
                  <a:cs typeface="Poppins" pitchFamily="2" charset="77"/>
                </a:rPr>
                <a:t>MACHINE </a:t>
              </a:r>
              <a:r>
                <a:rPr lang="en-US" sz="5400" b="1" u="sng" dirty="0" smtClean="0">
                  <a:solidFill>
                    <a:schemeClr val="accent1">
                      <a:lumMod val="50000"/>
                    </a:schemeClr>
                  </a:solidFill>
                  <a:latin typeface="Poppins" pitchFamily="2" charset="77"/>
                  <a:cs typeface="Poppins" pitchFamily="2" charset="77"/>
                </a:rPr>
                <a:t>LEARNING Challenges</a:t>
              </a:r>
              <a:endParaRPr lang="x-none" sz="5400" b="1" u="sng" dirty="0">
                <a:solidFill>
                  <a:schemeClr val="accent1">
                    <a:lumMod val="50000"/>
                  </a:schemeClr>
                </a:solidFill>
                <a:latin typeface="Poppins" pitchFamily="2" charset="77"/>
                <a:cs typeface="Poppins" pitchFamily="2" charset="77"/>
              </a:endParaRPr>
            </a:p>
          </p:txBody>
        </p:sp>
      </p:grpSp>
      <p:sp>
        <p:nvSpPr>
          <p:cNvPr id="20" name="Freeform: Shape 5">
            <a:extLst>
              <a:ext uri="{FF2B5EF4-FFF2-40B4-BE49-F238E27FC236}">
                <a16:creationId xmlns="" xmlns:a16="http://schemas.microsoft.com/office/drawing/2014/main" id="{3BF50844-A64C-4DAB-80D9-5ECE8A3F4150}"/>
              </a:ext>
            </a:extLst>
          </p:cNvPr>
          <p:cNvSpPr/>
          <p:nvPr/>
        </p:nvSpPr>
        <p:spPr>
          <a:xfrm rot="10800000">
            <a:off x="0" y="1410479"/>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p:nvPicPr>
        <p:blipFill>
          <a:blip r:embed="rId2"/>
          <a:stretch>
            <a:fillRect/>
          </a:stretch>
        </p:blipFill>
        <p:spPr>
          <a:xfrm>
            <a:off x="6095997" y="3230694"/>
            <a:ext cx="5686217" cy="3360037"/>
          </a:xfrm>
          <a:prstGeom prst="rect">
            <a:avLst/>
          </a:prstGeom>
        </p:spPr>
      </p:pic>
      <p:pic>
        <p:nvPicPr>
          <p:cNvPr id="3" name="Picture 2"/>
          <p:cNvPicPr>
            <a:picLocks noChangeAspect="1"/>
          </p:cNvPicPr>
          <p:nvPr/>
        </p:nvPicPr>
        <p:blipFill>
          <a:blip r:embed="rId3"/>
          <a:stretch>
            <a:fillRect/>
          </a:stretch>
        </p:blipFill>
        <p:spPr>
          <a:xfrm>
            <a:off x="252266" y="2591623"/>
            <a:ext cx="5388605" cy="3155876"/>
          </a:xfrm>
          <a:prstGeom prst="rect">
            <a:avLst/>
          </a:prstGeom>
        </p:spPr>
      </p:pic>
    </p:spTree>
    <p:extLst>
      <p:ext uri="{BB962C8B-B14F-4D97-AF65-F5344CB8AC3E}">
        <p14:creationId xmlns:p14="http://schemas.microsoft.com/office/powerpoint/2010/main" val="6728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64677" y="2740148"/>
            <a:ext cx="9144000" cy="2387600"/>
          </a:xfrm>
          <a:solidFill>
            <a:schemeClr val="tx2">
              <a:lumMod val="20000"/>
              <a:lumOff val="80000"/>
            </a:schemeClr>
          </a:solidFill>
        </p:spPr>
        <p:txBody>
          <a:bodyPr>
            <a:normAutofit fontScale="90000"/>
          </a:bodyPr>
          <a:lstStyle/>
          <a:p>
            <a:r>
              <a:rPr lang="en-US" b="1" dirty="0" smtClean="0">
                <a:solidFill>
                  <a:srgbClr val="FFFF00"/>
                </a:solidFill>
              </a:rPr>
              <a:t>Machine Learning</a:t>
            </a:r>
            <a:r>
              <a:rPr lang="en-US" dirty="0" smtClean="0"/>
              <a:t/>
            </a:r>
            <a:br>
              <a:rPr lang="en-US" dirty="0" smtClean="0"/>
            </a:br>
            <a:r>
              <a:rPr lang="en-US" dirty="0" smtClean="0"/>
              <a:t/>
            </a:r>
            <a:br>
              <a:rPr lang="en-US" dirty="0" smtClean="0"/>
            </a:br>
            <a:r>
              <a:rPr lang="en-US" sz="4900" b="1" dirty="0" smtClean="0">
                <a:solidFill>
                  <a:srgbClr val="FF0000"/>
                </a:solidFill>
              </a:rPr>
              <a:t>Introduction</a:t>
            </a:r>
            <a:br>
              <a:rPr lang="en-US" sz="4900" b="1" dirty="0" smtClean="0">
                <a:solidFill>
                  <a:srgbClr val="FF0000"/>
                </a:solidFill>
              </a:rPr>
            </a:br>
            <a:r>
              <a:rPr lang="en-US" sz="4900" b="1" dirty="0" smtClean="0">
                <a:solidFill>
                  <a:srgbClr val="FF0000"/>
                </a:solidFill>
              </a:rPr>
              <a:t/>
            </a:r>
            <a:br>
              <a:rPr lang="en-US" sz="4900" b="1" dirty="0" smtClean="0">
                <a:solidFill>
                  <a:srgbClr val="FF0000"/>
                </a:solidFill>
              </a:rPr>
            </a:br>
            <a:endParaRPr lang="en-US" sz="3600" b="1" u="sng" dirty="0">
              <a:solidFill>
                <a:schemeClr val="accent5"/>
              </a:solidFill>
            </a:endParaRPr>
          </a:p>
        </p:txBody>
      </p:sp>
      <p:sp>
        <p:nvSpPr>
          <p:cNvPr id="3" name="Subtitle 2"/>
          <p:cNvSpPr>
            <a:spLocks noGrp="1"/>
          </p:cNvSpPr>
          <p:nvPr>
            <p:ph type="subTitle" idx="1"/>
          </p:nvPr>
        </p:nvSpPr>
        <p:spPr>
          <a:xfrm>
            <a:off x="1664677" y="4693639"/>
            <a:ext cx="9144000" cy="1655762"/>
          </a:xfrm>
          <a:solidFill>
            <a:schemeClr val="accent6">
              <a:lumMod val="20000"/>
              <a:lumOff val="80000"/>
            </a:schemeClr>
          </a:solidFill>
        </p:spPr>
        <p:txBody>
          <a:bodyPr>
            <a:normAutofit lnSpcReduction="10000"/>
          </a:bodyPr>
          <a:lstStyle/>
          <a:p>
            <a:endParaRPr lang="en-US" dirty="0" smtClean="0"/>
          </a:p>
          <a:p>
            <a:r>
              <a:rPr lang="en-US" dirty="0" smtClean="0"/>
              <a:t>Machine Learning</a:t>
            </a:r>
          </a:p>
          <a:p>
            <a:r>
              <a:rPr lang="en-US" dirty="0" smtClean="0"/>
              <a:t>Dr. Adnan </a:t>
            </a:r>
            <a:r>
              <a:rPr lang="en-US" dirty="0" err="1" smtClean="0"/>
              <a:t>Abid</a:t>
            </a:r>
            <a:endParaRPr lang="en-US" dirty="0" smtClean="0"/>
          </a:p>
          <a:p>
            <a:r>
              <a:rPr lang="en-US" dirty="0" smtClean="0"/>
              <a:t>Courtesy </a:t>
            </a:r>
            <a:r>
              <a:rPr lang="en-US" dirty="0" err="1" smtClean="0"/>
              <a:t>SuperDataScience</a:t>
            </a:r>
            <a:endParaRPr lang="en-US" dirty="0" smtClean="0"/>
          </a:p>
        </p:txBody>
      </p:sp>
      <p:pic>
        <p:nvPicPr>
          <p:cNvPr id="4" name="Picture 3"/>
          <p:cNvPicPr>
            <a:picLocks noChangeAspect="1"/>
          </p:cNvPicPr>
          <p:nvPr/>
        </p:nvPicPr>
        <p:blipFill>
          <a:blip r:embed="rId2"/>
          <a:stretch>
            <a:fillRect/>
          </a:stretch>
        </p:blipFill>
        <p:spPr>
          <a:xfrm>
            <a:off x="174544" y="278766"/>
            <a:ext cx="2309328" cy="2385182"/>
          </a:xfrm>
          <a:prstGeom prst="ellipse">
            <a:avLst/>
          </a:prstGeom>
        </p:spPr>
      </p:pic>
      <p:pic>
        <p:nvPicPr>
          <p:cNvPr id="5" name="Picture 2" descr="What is Machine Learning Course| Its Importance and Types-F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8842" y="0"/>
            <a:ext cx="3193158" cy="1954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927540" y="6537511"/>
            <a:ext cx="5264460" cy="369332"/>
          </a:xfrm>
          <a:prstGeom prst="rect">
            <a:avLst/>
          </a:prstGeom>
          <a:noFill/>
        </p:spPr>
        <p:txBody>
          <a:bodyPr wrap="square" rtlCol="0">
            <a:spAutoFit/>
          </a:bodyPr>
          <a:lstStyle/>
          <a:p>
            <a:r>
              <a:rPr lang="en-US" sz="900" dirty="0" smtClean="0"/>
              <a:t>Introduction to Machine Learning by Dr. Agha Ali </a:t>
            </a:r>
            <a:r>
              <a:rPr lang="en-US" sz="900" dirty="0" err="1" smtClean="0"/>
              <a:t>Raza</a:t>
            </a:r>
            <a:endParaRPr lang="en-US" sz="900" dirty="0" smtClean="0"/>
          </a:p>
          <a:p>
            <a:r>
              <a:rPr lang="en-US" sz="900" dirty="0" smtClean="0"/>
              <a:t>https</a:t>
            </a:r>
            <a:r>
              <a:rPr lang="en-US" sz="900" dirty="0"/>
              <a:t>://www.youtube.com/watch?v=6pM7N6NypcI&amp;list=PLnvLVSNZy9VLfLalXwCY0IasyKTKZboBQ&amp;index=1</a:t>
            </a:r>
          </a:p>
        </p:txBody>
      </p:sp>
    </p:spTree>
    <p:extLst>
      <p:ext uri="{BB962C8B-B14F-4D97-AF65-F5344CB8AC3E}">
        <p14:creationId xmlns:p14="http://schemas.microsoft.com/office/powerpoint/2010/main" val="2601676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3"/>
          <p:cNvPicPr/>
          <p:nvPr/>
        </p:nvPicPr>
        <p:blipFill>
          <a:blip r:embed="rId2" cstate="print"/>
          <a:stretch>
            <a:fillRect/>
          </a:stretch>
        </p:blipFill>
        <p:spPr>
          <a:xfrm>
            <a:off x="3717869" y="304799"/>
            <a:ext cx="2328309" cy="1352639"/>
          </a:xfrm>
          <a:prstGeom prst="rect">
            <a:avLst/>
          </a:prstGeom>
        </p:spPr>
      </p:pic>
      <p:pic>
        <p:nvPicPr>
          <p:cNvPr id="5" name="Picture 4"/>
          <p:cNvPicPr>
            <a:picLocks noChangeAspect="1"/>
          </p:cNvPicPr>
          <p:nvPr/>
        </p:nvPicPr>
        <p:blipFill>
          <a:blip r:embed="rId3"/>
          <a:stretch>
            <a:fillRect/>
          </a:stretch>
        </p:blipFill>
        <p:spPr>
          <a:xfrm>
            <a:off x="6270021" y="263672"/>
            <a:ext cx="5087558" cy="1561834"/>
          </a:xfrm>
          <a:prstGeom prst="rect">
            <a:avLst/>
          </a:prstGeom>
        </p:spPr>
      </p:pic>
      <p:pic>
        <p:nvPicPr>
          <p:cNvPr id="6" name="Picture 4" descr="Promise and Peril for Machine Learning at Netflix - Technology and  Operations Management"/>
          <p:cNvPicPr>
            <a:picLocks noChangeAspect="1" noChangeArrowheads="1"/>
          </p:cNvPicPr>
          <p:nvPr/>
        </p:nvPicPr>
        <p:blipFill rotWithShape="1">
          <a:blip r:embed="rId4">
            <a:extLst>
              <a:ext uri="{28A0092B-C50C-407E-A947-70E740481C1C}">
                <a14:useLocalDpi xmlns:a14="http://schemas.microsoft.com/office/drawing/2010/main" val="0"/>
              </a:ext>
            </a:extLst>
          </a:blip>
          <a:srcRect r="23520"/>
          <a:stretch/>
        </p:blipFill>
        <p:spPr bwMode="auto">
          <a:xfrm>
            <a:off x="3717869" y="1960999"/>
            <a:ext cx="3291459" cy="2444878"/>
          </a:xfrm>
          <a:prstGeom prst="rect">
            <a:avLst/>
          </a:prstGeom>
          <a:noFill/>
          <a:extLst>
            <a:ext uri="{909E8E84-426E-40DD-AFC4-6F175D3DCCD1}">
              <a14:hiddenFill xmlns:a14="http://schemas.microsoft.com/office/drawing/2010/main">
                <a:solidFill>
                  <a:srgbClr val="FFFFFF"/>
                </a:solidFill>
              </a14:hiddenFill>
            </a:ext>
          </a:extLst>
        </p:spPr>
      </p:pic>
      <p:pic>
        <p:nvPicPr>
          <p:cNvPr id="7" name="object 3"/>
          <p:cNvPicPr/>
          <p:nvPr/>
        </p:nvPicPr>
        <p:blipFill rotWithShape="1">
          <a:blip r:embed="rId5" cstate="print"/>
          <a:srcRect l="39095"/>
          <a:stretch/>
        </p:blipFill>
        <p:spPr>
          <a:xfrm>
            <a:off x="435854" y="3487953"/>
            <a:ext cx="2387600" cy="2249641"/>
          </a:xfrm>
          <a:prstGeom prst="rect">
            <a:avLst/>
          </a:prstGeom>
        </p:spPr>
      </p:pic>
      <p:pic>
        <p:nvPicPr>
          <p:cNvPr id="8" name="Picture 4" descr="Multiple Car Detection, Recognition and Tracking in Traffic - Kavian  Scientific Research Associ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1283" y="2004496"/>
            <a:ext cx="3977583" cy="2240316"/>
          </a:xfrm>
          <a:prstGeom prst="rect">
            <a:avLst/>
          </a:prstGeom>
          <a:noFill/>
          <a:extLst>
            <a:ext uri="{909E8E84-426E-40DD-AFC4-6F175D3DCCD1}">
              <a14:hiddenFill xmlns:a14="http://schemas.microsoft.com/office/drawing/2010/main">
                <a:solidFill>
                  <a:srgbClr val="FFFFFF"/>
                </a:solidFill>
              </a14:hiddenFill>
            </a:ext>
          </a:extLst>
        </p:spPr>
      </p:pic>
      <p:pic>
        <p:nvPicPr>
          <p:cNvPr id="9" name="object 3"/>
          <p:cNvPicPr/>
          <p:nvPr/>
        </p:nvPicPr>
        <p:blipFill rotWithShape="1">
          <a:blip r:embed="rId7" cstate="print"/>
          <a:srcRect r="29235" b="28803"/>
          <a:stretch/>
        </p:blipFill>
        <p:spPr>
          <a:xfrm>
            <a:off x="3201417" y="4739261"/>
            <a:ext cx="3670027" cy="2017139"/>
          </a:xfrm>
          <a:prstGeom prst="rect">
            <a:avLst/>
          </a:prstGeom>
        </p:spPr>
      </p:pic>
      <p:pic>
        <p:nvPicPr>
          <p:cNvPr id="10" name="Picture 9"/>
          <p:cNvPicPr>
            <a:picLocks noChangeAspect="1"/>
          </p:cNvPicPr>
          <p:nvPr/>
        </p:nvPicPr>
        <p:blipFill rotWithShape="1">
          <a:blip r:embed="rId8"/>
          <a:srcRect b="35477"/>
          <a:stretch/>
        </p:blipFill>
        <p:spPr>
          <a:xfrm>
            <a:off x="7059484" y="4671849"/>
            <a:ext cx="4722255" cy="2113966"/>
          </a:xfrm>
          <a:prstGeom prst="rect">
            <a:avLst/>
          </a:prstGeom>
        </p:spPr>
      </p:pic>
      <p:pic>
        <p:nvPicPr>
          <p:cNvPr id="14" name="Picture 13"/>
          <p:cNvPicPr>
            <a:picLocks noChangeAspect="1"/>
          </p:cNvPicPr>
          <p:nvPr/>
        </p:nvPicPr>
        <p:blipFill>
          <a:blip r:embed="rId9"/>
          <a:stretch>
            <a:fillRect/>
          </a:stretch>
        </p:blipFill>
        <p:spPr>
          <a:xfrm>
            <a:off x="220189" y="668321"/>
            <a:ext cx="2751407" cy="1667271"/>
          </a:xfrm>
          <a:prstGeom prst="rect">
            <a:avLst/>
          </a:prstGeom>
        </p:spPr>
      </p:pic>
      <p:sp>
        <p:nvSpPr>
          <p:cNvPr id="15" name="Rectangle 14"/>
          <p:cNvSpPr/>
          <p:nvPr/>
        </p:nvSpPr>
        <p:spPr>
          <a:xfrm>
            <a:off x="298328" y="152399"/>
            <a:ext cx="2702575" cy="56672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NLP: TEXT &amp; SPEECH PROCESSING</a:t>
            </a:r>
            <a:endParaRPr lang="en-US" b="1" dirty="0">
              <a:solidFill>
                <a:srgbClr val="FFFF00"/>
              </a:solidFill>
            </a:endParaRPr>
          </a:p>
        </p:txBody>
      </p:sp>
      <p:sp>
        <p:nvSpPr>
          <p:cNvPr id="16" name="Rectangle 15"/>
          <p:cNvSpPr/>
          <p:nvPr/>
        </p:nvSpPr>
        <p:spPr>
          <a:xfrm>
            <a:off x="311028" y="719120"/>
            <a:ext cx="2651775" cy="509748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0494" y="198994"/>
            <a:ext cx="7953979" cy="162651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7234" y="1825505"/>
            <a:ext cx="4162953" cy="258037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5400000">
            <a:off x="9723755" y="2019076"/>
            <a:ext cx="4206883" cy="566721"/>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IMAGE PROCESSING &amp; COMPUTER VISION</a:t>
            </a:r>
            <a:endParaRPr lang="en-US" b="1" dirty="0">
              <a:solidFill>
                <a:srgbClr val="FFFF00"/>
              </a:solidFill>
            </a:endParaRPr>
          </a:p>
        </p:txBody>
      </p:sp>
      <p:sp>
        <p:nvSpPr>
          <p:cNvPr id="20" name="Rectangle 19"/>
          <p:cNvSpPr/>
          <p:nvPr/>
        </p:nvSpPr>
        <p:spPr>
          <a:xfrm rot="16200000">
            <a:off x="1995024" y="2974474"/>
            <a:ext cx="2709878" cy="56672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RECOMMENDER SYSTEMS</a:t>
            </a:r>
            <a:endParaRPr lang="en-US" b="1" dirty="0">
              <a:solidFill>
                <a:srgbClr val="FFFF00"/>
              </a:solidFill>
            </a:endParaRPr>
          </a:p>
        </p:txBody>
      </p:sp>
      <p:sp>
        <p:nvSpPr>
          <p:cNvPr id="21" name="Rectangle 20"/>
          <p:cNvSpPr/>
          <p:nvPr/>
        </p:nvSpPr>
        <p:spPr>
          <a:xfrm>
            <a:off x="3633323" y="1926593"/>
            <a:ext cx="3650613" cy="2673481"/>
          </a:xfrm>
          <a:prstGeom prst="rect">
            <a:avLst/>
          </a:prstGeom>
          <a:noFill/>
          <a:ln w="317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1028" y="5943599"/>
            <a:ext cx="2854975" cy="87300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INFORMATION RETRIEVAL AND COMPUTATIONAL INTELLIGENCE</a:t>
            </a:r>
            <a:endParaRPr lang="en-US" b="1" dirty="0">
              <a:solidFill>
                <a:srgbClr val="FFFF00"/>
              </a:solidFill>
            </a:endParaRPr>
          </a:p>
        </p:txBody>
      </p:sp>
      <p:sp>
        <p:nvSpPr>
          <p:cNvPr id="23" name="Rectangle 22"/>
          <p:cNvSpPr/>
          <p:nvPr/>
        </p:nvSpPr>
        <p:spPr>
          <a:xfrm>
            <a:off x="3163543" y="4647180"/>
            <a:ext cx="8618196" cy="2169423"/>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0"/>
          <a:stretch>
            <a:fillRect/>
          </a:stretch>
        </p:blipFill>
        <p:spPr>
          <a:xfrm>
            <a:off x="460858" y="2322892"/>
            <a:ext cx="2343836" cy="1074610"/>
          </a:xfrm>
          <a:prstGeom prst="rect">
            <a:avLst/>
          </a:prstGeom>
        </p:spPr>
      </p:pic>
    </p:spTree>
    <p:extLst>
      <p:ext uri="{BB962C8B-B14F-4D97-AF65-F5344CB8AC3E}">
        <p14:creationId xmlns:p14="http://schemas.microsoft.com/office/powerpoint/2010/main" val="5906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6" presetClass="entr" presetSubtype="16"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circle(in)">
                                      <p:cBhvr>
                                        <p:cTn id="14" dur="500"/>
                                        <p:tgtEl>
                                          <p:spTgt spid="19"/>
                                        </p:tgtEl>
                                      </p:cBhvr>
                                    </p:animEffect>
                                  </p:childTnLst>
                                </p:cTn>
                              </p:par>
                            </p:childTnLst>
                          </p:cTn>
                        </p:par>
                        <p:par>
                          <p:cTn id="15" fill="hold">
                            <p:stCondLst>
                              <p:cond delay="1500"/>
                            </p:stCondLst>
                            <p:childTnLst>
                              <p:par>
                                <p:cTn id="16" presetID="6" presetClass="entr" presetSubtype="16"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500"/>
                                        <p:tgtEl>
                                          <p:spTgt spid="22"/>
                                        </p:tgtEl>
                                      </p:cBhvr>
                                    </p:animEffect>
                                  </p:childTnLst>
                                </p:cTn>
                              </p:par>
                            </p:childTnLst>
                          </p:cTn>
                        </p:par>
                        <p:par>
                          <p:cTn id="19" fill="hold">
                            <p:stCondLst>
                              <p:cond delay="2000"/>
                            </p:stCondLst>
                            <p:childTnLst>
                              <p:par>
                                <p:cTn id="20" presetID="6"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500"/>
                                        <p:tgtEl>
                                          <p:spTgt spid="16"/>
                                        </p:tgtEl>
                                      </p:cBhvr>
                                    </p:animEffect>
                                  </p:childTnLst>
                                </p:cTn>
                              </p:par>
                            </p:childTnLst>
                          </p:cTn>
                        </p:par>
                        <p:par>
                          <p:cTn id="23" fill="hold">
                            <p:stCondLst>
                              <p:cond delay="3000"/>
                            </p:stCondLst>
                            <p:childTnLst>
                              <p:par>
                                <p:cTn id="24" presetID="6" presetClass="entr" presetSubtype="16"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500"/>
                                        <p:tgtEl>
                                          <p:spTgt spid="14"/>
                                        </p:tgtEl>
                                      </p:cBhvr>
                                    </p:animEffect>
                                  </p:childTnLst>
                                </p:cTn>
                              </p:par>
                            </p:childTnLst>
                          </p:cTn>
                        </p:par>
                        <p:par>
                          <p:cTn id="27" fill="hold">
                            <p:stCondLst>
                              <p:cond delay="3500"/>
                            </p:stCondLst>
                            <p:childTnLst>
                              <p:par>
                                <p:cTn id="28" presetID="6"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circle(in)">
                                      <p:cBhvr>
                                        <p:cTn id="30" dur="500"/>
                                        <p:tgtEl>
                                          <p:spTgt spid="26"/>
                                        </p:tgtEl>
                                      </p:cBhvr>
                                    </p:animEffect>
                                  </p:childTnLst>
                                </p:cTn>
                              </p:par>
                            </p:childTnLst>
                          </p:cTn>
                        </p:par>
                        <p:par>
                          <p:cTn id="31" fill="hold">
                            <p:stCondLst>
                              <p:cond delay="4000"/>
                            </p:stCondLst>
                            <p:childTnLst>
                              <p:par>
                                <p:cTn id="32" presetID="6" presetClass="entr" presetSubtype="16"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500"/>
                                        <p:tgtEl>
                                          <p:spTgt spid="7"/>
                                        </p:tgtEl>
                                      </p:cBhvr>
                                    </p:animEffect>
                                  </p:childTnLst>
                                </p:cTn>
                              </p:par>
                            </p:childTnLst>
                          </p:cTn>
                        </p:par>
                        <p:par>
                          <p:cTn id="35" fill="hold">
                            <p:stCondLst>
                              <p:cond delay="4500"/>
                            </p:stCondLst>
                            <p:childTnLst>
                              <p:par>
                                <p:cTn id="36" presetID="6"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ircle(in)">
                                      <p:cBhvr>
                                        <p:cTn id="38" dur="500"/>
                                        <p:tgtEl>
                                          <p:spTgt spid="4"/>
                                        </p:tgtEl>
                                      </p:cBhvr>
                                    </p:animEffect>
                                  </p:childTnLst>
                                </p:cTn>
                              </p:par>
                            </p:childTnLst>
                          </p:cTn>
                        </p:par>
                        <p:par>
                          <p:cTn id="39" fill="hold">
                            <p:stCondLst>
                              <p:cond delay="5000"/>
                            </p:stCondLst>
                            <p:childTnLst>
                              <p:par>
                                <p:cTn id="40" presetID="6" presetClass="entr" presetSubtype="16"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circle(in)">
                                      <p:cBhvr>
                                        <p:cTn id="42" dur="500"/>
                                        <p:tgtEl>
                                          <p:spTgt spid="5"/>
                                        </p:tgtEl>
                                      </p:cBhvr>
                                    </p:animEffect>
                                  </p:childTnLst>
                                </p:cTn>
                              </p:par>
                            </p:childTnLst>
                          </p:cTn>
                        </p:par>
                        <p:par>
                          <p:cTn id="43" fill="hold">
                            <p:stCondLst>
                              <p:cond delay="5500"/>
                            </p:stCondLst>
                            <p:childTnLst>
                              <p:par>
                                <p:cTn id="44" presetID="6" presetClass="entr" presetSubtype="16"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circle(in)">
                                      <p:cBhvr>
                                        <p:cTn id="46" dur="500"/>
                                        <p:tgtEl>
                                          <p:spTgt spid="8"/>
                                        </p:tgtEl>
                                      </p:cBhvr>
                                    </p:animEffect>
                                  </p:childTnLst>
                                </p:cTn>
                              </p:par>
                            </p:childTnLst>
                          </p:cTn>
                        </p:par>
                        <p:par>
                          <p:cTn id="47" fill="hold">
                            <p:stCondLst>
                              <p:cond delay="6000"/>
                            </p:stCondLst>
                            <p:childTnLst>
                              <p:par>
                                <p:cTn id="48" presetID="6" presetClass="entr" presetSubtype="16"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circle(in)">
                                      <p:cBhvr>
                                        <p:cTn id="50" dur="500"/>
                                        <p:tgtEl>
                                          <p:spTgt spid="18"/>
                                        </p:tgtEl>
                                      </p:cBhvr>
                                    </p:animEffect>
                                  </p:childTnLst>
                                </p:cTn>
                              </p:par>
                            </p:childTnLst>
                          </p:cTn>
                        </p:par>
                        <p:par>
                          <p:cTn id="51" fill="hold">
                            <p:stCondLst>
                              <p:cond delay="6500"/>
                            </p:stCondLst>
                            <p:childTnLst>
                              <p:par>
                                <p:cTn id="52" presetID="6"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circle(in)">
                                      <p:cBhvr>
                                        <p:cTn id="54" dur="500"/>
                                        <p:tgtEl>
                                          <p:spTgt spid="17"/>
                                        </p:tgtEl>
                                      </p:cBhvr>
                                    </p:animEffect>
                                  </p:childTnLst>
                                </p:cTn>
                              </p:par>
                            </p:childTnLst>
                          </p:cTn>
                        </p:par>
                        <p:par>
                          <p:cTn id="55" fill="hold">
                            <p:stCondLst>
                              <p:cond delay="7000"/>
                            </p:stCondLst>
                            <p:childTnLst>
                              <p:par>
                                <p:cTn id="56" presetID="6" presetClass="entr" presetSubtype="16"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circle(in)">
                                      <p:cBhvr>
                                        <p:cTn id="58" dur="500"/>
                                        <p:tgtEl>
                                          <p:spTgt spid="6"/>
                                        </p:tgtEl>
                                      </p:cBhvr>
                                    </p:animEffect>
                                  </p:childTnLst>
                                </p:cTn>
                              </p:par>
                            </p:childTnLst>
                          </p:cTn>
                        </p:par>
                        <p:par>
                          <p:cTn id="59" fill="hold">
                            <p:stCondLst>
                              <p:cond delay="7500"/>
                            </p:stCondLst>
                            <p:childTnLst>
                              <p:par>
                                <p:cTn id="60" presetID="6"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circle(in)">
                                      <p:cBhvr>
                                        <p:cTn id="62" dur="500"/>
                                        <p:tgtEl>
                                          <p:spTgt spid="21"/>
                                        </p:tgtEl>
                                      </p:cBhvr>
                                    </p:animEffect>
                                  </p:childTnLst>
                                </p:cTn>
                              </p:par>
                            </p:childTnLst>
                          </p:cTn>
                        </p:par>
                        <p:par>
                          <p:cTn id="63" fill="hold">
                            <p:stCondLst>
                              <p:cond delay="8000"/>
                            </p:stCondLst>
                            <p:childTnLst>
                              <p:par>
                                <p:cTn id="64" presetID="6" presetClass="entr" presetSubtype="16"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circle(in)">
                                      <p:cBhvr>
                                        <p:cTn id="66" dur="500"/>
                                        <p:tgtEl>
                                          <p:spTgt spid="23"/>
                                        </p:tgtEl>
                                      </p:cBhvr>
                                    </p:animEffect>
                                  </p:childTnLst>
                                </p:cTn>
                              </p:par>
                            </p:childTnLst>
                          </p:cTn>
                        </p:par>
                        <p:par>
                          <p:cTn id="67" fill="hold">
                            <p:stCondLst>
                              <p:cond delay="8500"/>
                            </p:stCondLst>
                            <p:childTnLst>
                              <p:par>
                                <p:cTn id="68" presetID="6" presetClass="entr" presetSubtype="16"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circle(in)">
                                      <p:cBhvr>
                                        <p:cTn id="70" dur="500"/>
                                        <p:tgtEl>
                                          <p:spTgt spid="9"/>
                                        </p:tgtEl>
                                      </p:cBhvr>
                                    </p:animEffect>
                                  </p:childTnLst>
                                </p:cTn>
                              </p:par>
                            </p:childTnLst>
                          </p:cTn>
                        </p:par>
                        <p:par>
                          <p:cTn id="71" fill="hold">
                            <p:stCondLst>
                              <p:cond delay="9000"/>
                            </p:stCondLst>
                            <p:childTnLst>
                              <p:par>
                                <p:cTn id="72" presetID="6" presetClass="entr" presetSubtype="16"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ircle(in)">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8" y="31616"/>
            <a:ext cx="8818001"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966776" y="375250"/>
              <a:ext cx="5040354" cy="1384995"/>
            </a:xfrm>
            <a:prstGeom prst="rect">
              <a:avLst/>
            </a:prstGeom>
            <a:noFill/>
          </p:spPr>
          <p:txBody>
            <a:bodyPr wrap="square" rtlCol="0">
              <a:spAutoFit/>
            </a:bodyPr>
            <a:lstStyle/>
            <a:p>
              <a:pPr algn="ctr"/>
              <a:r>
                <a:rPr lang="en-US" sz="2800" b="1" u="sng" dirty="0" smtClean="0">
                  <a:solidFill>
                    <a:srgbClr val="0070C0"/>
                  </a:solidFill>
                  <a:latin typeface="Poppins" pitchFamily="2" charset="77"/>
                  <a:cs typeface="Poppins" pitchFamily="2" charset="77"/>
                </a:rPr>
                <a:t>Traditional CS </a:t>
              </a:r>
            </a:p>
            <a:p>
              <a:pPr algn="ctr"/>
              <a:r>
                <a:rPr lang="en-US" sz="2800" b="1" u="sng" dirty="0" err="1" smtClean="0">
                  <a:solidFill>
                    <a:srgbClr val="0070C0"/>
                  </a:solidFill>
                  <a:latin typeface="Poppins" pitchFamily="2" charset="77"/>
                  <a:cs typeface="Poppins" pitchFamily="2" charset="77"/>
                </a:rPr>
                <a:t>vs</a:t>
              </a:r>
              <a:r>
                <a:rPr lang="en-US" sz="2800" b="1" u="sng" dirty="0" smtClean="0">
                  <a:solidFill>
                    <a:srgbClr val="0070C0"/>
                  </a:solidFill>
                  <a:latin typeface="Poppins" pitchFamily="2" charset="77"/>
                  <a:cs typeface="Poppins" pitchFamily="2" charset="77"/>
                </a:rPr>
                <a:t> </a:t>
              </a:r>
            </a:p>
            <a:p>
              <a:pPr algn="ctr"/>
              <a:r>
                <a:rPr lang="en-US" sz="2800" b="1" u="sng" dirty="0" smtClean="0">
                  <a:solidFill>
                    <a:srgbClr val="92D050"/>
                  </a:solidFill>
                  <a:latin typeface="Poppins" pitchFamily="2" charset="77"/>
                  <a:cs typeface="Poppins" pitchFamily="2" charset="77"/>
                </a:rPr>
                <a:t>Machine Learning</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2100766" y="1906841"/>
            <a:ext cx="6270471" cy="4795066"/>
          </a:xfrm>
          <a:prstGeom prst="rect">
            <a:avLst/>
          </a:prstGeom>
        </p:spPr>
      </p:pic>
      <p:sp>
        <p:nvSpPr>
          <p:cNvPr id="3" name="Rectangle 2"/>
          <p:cNvSpPr/>
          <p:nvPr/>
        </p:nvSpPr>
        <p:spPr>
          <a:xfrm>
            <a:off x="2004961" y="4299528"/>
            <a:ext cx="6494803" cy="238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236" y="6565900"/>
            <a:ext cx="12192000" cy="292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prstClr val="white"/>
                </a:solidFill>
              </a:rPr>
              <a:t>Machine Learning by Dr. Adnan </a:t>
            </a:r>
            <a:r>
              <a:rPr lang="en-US" b="1" dirty="0" err="1" smtClean="0">
                <a:solidFill>
                  <a:prstClr val="white"/>
                </a:solidFill>
              </a:rPr>
              <a:t>Abid</a:t>
            </a:r>
            <a:endParaRPr lang="en-US" b="1" dirty="0">
              <a:solidFill>
                <a:prstClr val="white"/>
              </a:solidFill>
            </a:endParaRPr>
          </a:p>
        </p:txBody>
      </p:sp>
    </p:spTree>
    <p:extLst>
      <p:ext uri="{BB962C8B-B14F-4D97-AF65-F5344CB8AC3E}">
        <p14:creationId xmlns:p14="http://schemas.microsoft.com/office/powerpoint/2010/main" val="29343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sp>
        <p:nvSpPr>
          <p:cNvPr id="12" name="Freeform: Shape 13">
            <a:extLst>
              <a:ext uri="{FF2B5EF4-FFF2-40B4-BE49-F238E27FC236}">
                <a16:creationId xmlns="" xmlns:a16="http://schemas.microsoft.com/office/drawing/2014/main" id="{E434BB6A-6760-4300-96B2-4B145F59DE8F}"/>
              </a:ext>
            </a:extLst>
          </p:cNvPr>
          <p:cNvSpPr/>
          <p:nvPr/>
        </p:nvSpPr>
        <p:spPr>
          <a:xfrm>
            <a:off x="10997566" y="1"/>
            <a:ext cx="1194433" cy="937353"/>
          </a:xfrm>
          <a:custGeom>
            <a:avLst/>
            <a:gdLst>
              <a:gd name="connsiteX0" fmla="*/ 0 w 2042918"/>
              <a:gd name="connsiteY0" fmla="*/ 0 h 1603217"/>
              <a:gd name="connsiteX1" fmla="*/ 689937 w 2042918"/>
              <a:gd name="connsiteY1" fmla="*/ 0 h 1603217"/>
              <a:gd name="connsiteX2" fmla="*/ 715597 w 2042918"/>
              <a:gd name="connsiteY2" fmla="*/ 99393 h 1603217"/>
              <a:gd name="connsiteX3" fmla="*/ 1826178 w 2042918"/>
              <a:gd name="connsiteY3" fmla="*/ 917215 h 1603217"/>
              <a:gd name="connsiteX4" fmla="*/ 2028911 w 2042918"/>
              <a:gd name="connsiteY4" fmla="*/ 899540 h 1603217"/>
              <a:gd name="connsiteX5" fmla="*/ 2042918 w 2042918"/>
              <a:gd name="connsiteY5" fmla="*/ 896452 h 1603217"/>
              <a:gd name="connsiteX6" fmla="*/ 2042918 w 2042918"/>
              <a:gd name="connsiteY6" fmla="*/ 1588853 h 1603217"/>
              <a:gd name="connsiteX7" fmla="*/ 1988938 w 2042918"/>
              <a:gd name="connsiteY7" fmla="*/ 1596029 h 1603217"/>
              <a:gd name="connsiteX8" fmla="*/ 1826178 w 2042918"/>
              <a:gd name="connsiteY8" fmla="*/ 1603217 h 1603217"/>
              <a:gd name="connsiteX9" fmla="*/ 19223 w 2042918"/>
              <a:gd name="connsiteY9" fmla="*/ 125821 h 160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918" h="1603217">
                <a:moveTo>
                  <a:pt x="0" y="0"/>
                </a:moveTo>
                <a:lnTo>
                  <a:pt x="689937" y="0"/>
                </a:lnTo>
                <a:lnTo>
                  <a:pt x="715597" y="99393"/>
                </a:lnTo>
                <a:cubicBezTo>
                  <a:pt x="863231" y="572316"/>
                  <a:pt x="1305716" y="917215"/>
                  <a:pt x="1826178" y="917215"/>
                </a:cubicBezTo>
                <a:cubicBezTo>
                  <a:pt x="1894323" y="917215"/>
                  <a:pt x="1962185" y="911252"/>
                  <a:pt x="2028911" y="899540"/>
                </a:cubicBezTo>
                <a:lnTo>
                  <a:pt x="2042918" y="896452"/>
                </a:lnTo>
                <a:lnTo>
                  <a:pt x="2042918" y="1588853"/>
                </a:lnTo>
                <a:lnTo>
                  <a:pt x="1988938" y="1596029"/>
                </a:lnTo>
                <a:cubicBezTo>
                  <a:pt x="1934998" y="1600803"/>
                  <a:pt x="1880695" y="1603217"/>
                  <a:pt x="1826178" y="1603217"/>
                </a:cubicBezTo>
                <a:cubicBezTo>
                  <a:pt x="935742" y="1603217"/>
                  <a:pt x="191396" y="966692"/>
                  <a:pt x="19223" y="125821"/>
                </a:cubicBezTo>
                <a:close/>
              </a:path>
            </a:pathLst>
          </a:custGeom>
          <a:solidFill>
            <a:srgbClr val="396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p:cNvGrpSpPr/>
          <p:nvPr/>
        </p:nvGrpSpPr>
        <p:grpSpPr>
          <a:xfrm>
            <a:off x="1202299" y="31616"/>
            <a:ext cx="6880034" cy="1807947"/>
            <a:chOff x="54026" y="-11683"/>
            <a:chExt cx="6880034" cy="1807947"/>
          </a:xfrm>
        </p:grpSpPr>
        <p:grpSp>
          <p:nvGrpSpPr>
            <p:cNvPr id="13" name="Graphic 19">
              <a:extLst>
                <a:ext uri="{FF2B5EF4-FFF2-40B4-BE49-F238E27FC236}">
                  <a16:creationId xmlns="" xmlns:a16="http://schemas.microsoft.com/office/drawing/2014/main" id="{469265AD-0F09-AD4F-9B43-2E4D01375395}"/>
                </a:ext>
              </a:extLst>
            </p:cNvPr>
            <p:cNvGrpSpPr/>
            <p:nvPr/>
          </p:nvGrpSpPr>
          <p:grpSpPr>
            <a:xfrm flipH="1">
              <a:off x="54026" y="-11683"/>
              <a:ext cx="898467" cy="996125"/>
              <a:chOff x="7276381" y="1846896"/>
              <a:chExt cx="1406829" cy="1827005"/>
            </a:xfrm>
            <a:solidFill>
              <a:srgbClr val="61978C"/>
            </a:solidFill>
          </p:grpSpPr>
          <p:sp>
            <p:nvSpPr>
              <p:cNvPr id="21" name="Freeform 20">
                <a:extLst>
                  <a:ext uri="{FF2B5EF4-FFF2-40B4-BE49-F238E27FC236}">
                    <a16:creationId xmlns="" xmlns:a16="http://schemas.microsoft.com/office/drawing/2014/main" id="{CCEC163B-731B-1E4D-8869-C798CBF00870}"/>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22" name="Freeform 21">
                <a:extLst>
                  <a:ext uri="{FF2B5EF4-FFF2-40B4-BE49-F238E27FC236}">
                    <a16:creationId xmlns="" xmlns:a16="http://schemas.microsoft.com/office/drawing/2014/main" id="{E50C0E14-373B-BF43-9639-D79FD89F9802}"/>
                  </a:ext>
                </a:extLst>
              </p:cNvPr>
              <p:cNvSpPr/>
              <p:nvPr/>
            </p:nvSpPr>
            <p:spPr>
              <a:xfrm>
                <a:off x="7276381" y="1846896"/>
                <a:ext cx="1406829" cy="1623895"/>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solidFill>
                <a:srgbClr val="0070C0"/>
              </a:solidFill>
              <a:ln w="29319" cap="flat">
                <a:noFill/>
                <a:prstDash val="solid"/>
                <a:miter/>
              </a:ln>
            </p:spPr>
            <p:txBody>
              <a:bodyPr rtlCol="0" anchor="ctr"/>
              <a:lstStyle/>
              <a:p>
                <a:endParaRPr lang="x-none"/>
              </a:p>
            </p:txBody>
          </p:sp>
        </p:grpSp>
        <p:sp>
          <p:nvSpPr>
            <p:cNvPr id="14" name="Rounded Rectangle 13">
              <a:extLst>
                <a:ext uri="{FF2B5EF4-FFF2-40B4-BE49-F238E27FC236}">
                  <a16:creationId xmlns="" xmlns:a16="http://schemas.microsoft.com/office/drawing/2014/main" id="{2E9E5FF9-42DC-3C45-9A05-85F631BEBABD}"/>
                </a:ext>
              </a:extLst>
            </p:cNvPr>
            <p:cNvSpPr/>
            <p:nvPr/>
          </p:nvSpPr>
          <p:spPr>
            <a:xfrm>
              <a:off x="687491" y="163882"/>
              <a:ext cx="5774669" cy="993168"/>
            </a:xfrm>
            <a:prstGeom prst="roundRect">
              <a:avLst/>
            </a:prstGeom>
            <a:noFill/>
            <a:ln>
              <a:solidFill>
                <a:srgbClr val="61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6" name="Graphic 19">
              <a:extLst>
                <a:ext uri="{FF2B5EF4-FFF2-40B4-BE49-F238E27FC236}">
                  <a16:creationId xmlns="" xmlns:a16="http://schemas.microsoft.com/office/drawing/2014/main" id="{BA4C9D43-52AC-4DAA-9DDB-58D433E5B195}"/>
                </a:ext>
              </a:extLst>
            </p:cNvPr>
            <p:cNvGrpSpPr/>
            <p:nvPr/>
          </p:nvGrpSpPr>
          <p:grpSpPr>
            <a:xfrm>
              <a:off x="6190822" y="696073"/>
              <a:ext cx="743238" cy="1100191"/>
              <a:chOff x="7308593" y="1997851"/>
              <a:chExt cx="1109618" cy="1676050"/>
            </a:xfrm>
            <a:solidFill>
              <a:srgbClr val="61978C"/>
            </a:solidFill>
          </p:grpSpPr>
          <p:sp>
            <p:nvSpPr>
              <p:cNvPr id="18" name="Freeform 21">
                <a:extLst>
                  <a:ext uri="{FF2B5EF4-FFF2-40B4-BE49-F238E27FC236}">
                    <a16:creationId xmlns="" xmlns:a16="http://schemas.microsoft.com/office/drawing/2014/main" id="{AB58A6E5-13BC-43C0-8153-74E071D0D349}"/>
                  </a:ext>
                </a:extLst>
              </p:cNvPr>
              <p:cNvSpPr/>
              <p:nvPr/>
            </p:nvSpPr>
            <p:spPr>
              <a:xfrm>
                <a:off x="7713687" y="3644497"/>
                <a:ext cx="1306" cy="29404"/>
              </a:xfrm>
              <a:custGeom>
                <a:avLst/>
                <a:gdLst>
                  <a:gd name="connsiteX0" fmla="*/ 0 w 1306"/>
                  <a:gd name="connsiteY0" fmla="*/ 0 h 29404"/>
                  <a:gd name="connsiteX1" fmla="*/ 0 w 1306"/>
                  <a:gd name="connsiteY1" fmla="*/ 0 h 29404"/>
                  <a:gd name="connsiteX2" fmla="*/ 0 w 1306"/>
                  <a:gd name="connsiteY2" fmla="*/ 0 h 29404"/>
                </a:gdLst>
                <a:ahLst/>
                <a:cxnLst>
                  <a:cxn ang="0">
                    <a:pos x="connsiteX0" y="connsiteY0"/>
                  </a:cxn>
                  <a:cxn ang="0">
                    <a:pos x="connsiteX1" y="connsiteY1"/>
                  </a:cxn>
                  <a:cxn ang="0">
                    <a:pos x="connsiteX2" y="connsiteY2"/>
                  </a:cxn>
                </a:cxnLst>
                <a:rect l="l" t="t" r="r" b="b"/>
                <a:pathLst>
                  <a:path w="1306" h="29404">
                    <a:moveTo>
                      <a:pt x="0" y="0"/>
                    </a:moveTo>
                    <a:cubicBezTo>
                      <a:pt x="0" y="0"/>
                      <a:pt x="2940" y="0"/>
                      <a:pt x="0" y="0"/>
                    </a:cubicBezTo>
                    <a:lnTo>
                      <a:pt x="0" y="0"/>
                    </a:lnTo>
                    <a:close/>
                  </a:path>
                </a:pathLst>
              </a:custGeom>
              <a:grpFill/>
              <a:ln w="29319" cap="flat">
                <a:noFill/>
                <a:prstDash val="solid"/>
                <a:miter/>
              </a:ln>
            </p:spPr>
            <p:txBody>
              <a:bodyPr rtlCol="0" anchor="ctr"/>
              <a:lstStyle/>
              <a:p>
                <a:endParaRPr lang="x-none"/>
              </a:p>
            </p:txBody>
          </p:sp>
          <p:sp>
            <p:nvSpPr>
              <p:cNvPr id="19" name="Freeform 22">
                <a:extLst>
                  <a:ext uri="{FF2B5EF4-FFF2-40B4-BE49-F238E27FC236}">
                    <a16:creationId xmlns="" xmlns:a16="http://schemas.microsoft.com/office/drawing/2014/main" id="{35ACB97F-C75D-49C0-995E-051AF414C06C}"/>
                  </a:ext>
                </a:extLst>
              </p:cNvPr>
              <p:cNvSpPr/>
              <p:nvPr/>
            </p:nvSpPr>
            <p:spPr>
              <a:xfrm>
                <a:off x="7308593" y="1997851"/>
                <a:ext cx="1109618" cy="1340376"/>
              </a:xfrm>
              <a:custGeom>
                <a:avLst/>
                <a:gdLst>
                  <a:gd name="connsiteX0" fmla="*/ 758174 w 1406829"/>
                  <a:gd name="connsiteY0" fmla="*/ 1620182 h 1623895"/>
                  <a:gd name="connsiteX1" fmla="*/ 1075741 w 1406829"/>
                  <a:gd name="connsiteY1" fmla="*/ 1399649 h 1623895"/>
                  <a:gd name="connsiteX2" fmla="*/ 1137491 w 1406829"/>
                  <a:gd name="connsiteY2" fmla="*/ 1337900 h 1623895"/>
                  <a:gd name="connsiteX3" fmla="*/ 1163955 w 1406829"/>
                  <a:gd name="connsiteY3" fmla="*/ 1308495 h 1623895"/>
                  <a:gd name="connsiteX4" fmla="*/ 1202180 w 1406829"/>
                  <a:gd name="connsiteY4" fmla="*/ 1264389 h 1623895"/>
                  <a:gd name="connsiteX5" fmla="*/ 1243346 w 1406829"/>
                  <a:gd name="connsiteY5" fmla="*/ 1208520 h 1623895"/>
                  <a:gd name="connsiteX6" fmla="*/ 1316857 w 1406829"/>
                  <a:gd name="connsiteY6" fmla="*/ 1082082 h 1623895"/>
                  <a:gd name="connsiteX7" fmla="*/ 1349202 w 1406829"/>
                  <a:gd name="connsiteY7" fmla="*/ 1008571 h 1623895"/>
                  <a:gd name="connsiteX8" fmla="*/ 1349202 w 1406829"/>
                  <a:gd name="connsiteY8" fmla="*/ 1008571 h 1623895"/>
                  <a:gd name="connsiteX9" fmla="*/ 1399190 w 1406829"/>
                  <a:gd name="connsiteY9" fmla="*/ 808621 h 1623895"/>
                  <a:gd name="connsiteX10" fmla="*/ 1405071 w 1406829"/>
                  <a:gd name="connsiteY10" fmla="*/ 752752 h 1623895"/>
                  <a:gd name="connsiteX11" fmla="*/ 1399190 w 1406829"/>
                  <a:gd name="connsiteY11" fmla="*/ 605730 h 1623895"/>
                  <a:gd name="connsiteX12" fmla="*/ 1216882 w 1406829"/>
                  <a:gd name="connsiteY12" fmla="*/ 226414 h 1623895"/>
                  <a:gd name="connsiteX13" fmla="*/ 1084563 w 1406829"/>
                  <a:gd name="connsiteY13" fmla="*/ 114677 h 1623895"/>
                  <a:gd name="connsiteX14" fmla="*/ 784638 w 1406829"/>
                  <a:gd name="connsiteY14" fmla="*/ 5881 h 1623895"/>
                  <a:gd name="connsiteX15" fmla="*/ 746412 w 1406829"/>
                  <a:gd name="connsiteY15" fmla="*/ 0 h 1623895"/>
                  <a:gd name="connsiteX16" fmla="*/ 652318 w 1406829"/>
                  <a:gd name="connsiteY16" fmla="*/ 0 h 1623895"/>
                  <a:gd name="connsiteX17" fmla="*/ 646437 w 1406829"/>
                  <a:gd name="connsiteY17" fmla="*/ 2940 h 1623895"/>
                  <a:gd name="connsiteX18" fmla="*/ 575867 w 1406829"/>
                  <a:gd name="connsiteY18" fmla="*/ 11762 h 1623895"/>
                  <a:gd name="connsiteX19" fmla="*/ 152443 w 1406829"/>
                  <a:gd name="connsiteY19" fmla="*/ 267580 h 1623895"/>
                  <a:gd name="connsiteX20" fmla="*/ 2481 w 1406829"/>
                  <a:gd name="connsiteY20" fmla="*/ 655718 h 1623895"/>
                  <a:gd name="connsiteX21" fmla="*/ 46588 w 1406829"/>
                  <a:gd name="connsiteY21" fmla="*/ 964464 h 1623895"/>
                  <a:gd name="connsiteX22" fmla="*/ 67171 w 1406829"/>
                  <a:gd name="connsiteY22" fmla="*/ 1011511 h 1623895"/>
                  <a:gd name="connsiteX23" fmla="*/ 73052 w 1406829"/>
                  <a:gd name="connsiteY23" fmla="*/ 1023273 h 1623895"/>
                  <a:gd name="connsiteX24" fmla="*/ 220074 w 1406829"/>
                  <a:gd name="connsiteY24" fmla="*/ 1220282 h 1623895"/>
                  <a:gd name="connsiteX25" fmla="*/ 322989 w 1406829"/>
                  <a:gd name="connsiteY25" fmla="*/ 1299674 h 1623895"/>
                  <a:gd name="connsiteX26" fmla="*/ 693484 w 1406829"/>
                  <a:gd name="connsiteY26" fmla="*/ 1411411 h 1623895"/>
                  <a:gd name="connsiteX27" fmla="*/ 705246 w 1406829"/>
                  <a:gd name="connsiteY27" fmla="*/ 1423173 h 1623895"/>
                  <a:gd name="connsiteX28" fmla="*/ 705246 w 1406829"/>
                  <a:gd name="connsiteY28" fmla="*/ 1587837 h 1623895"/>
                  <a:gd name="connsiteX29" fmla="*/ 758174 w 1406829"/>
                  <a:gd name="connsiteY29" fmla="*/ 1620182 h 1623895"/>
                  <a:gd name="connsiteX30" fmla="*/ 766995 w 1406829"/>
                  <a:gd name="connsiteY30" fmla="*/ 514577 h 1623895"/>
                  <a:gd name="connsiteX31" fmla="*/ 784638 w 1406829"/>
                  <a:gd name="connsiteY31" fmla="*/ 476351 h 1623895"/>
                  <a:gd name="connsiteX32" fmla="*/ 802280 w 1406829"/>
                  <a:gd name="connsiteY32" fmla="*/ 470470 h 1623895"/>
                  <a:gd name="connsiteX33" fmla="*/ 1063980 w 1406829"/>
                  <a:gd name="connsiteY33" fmla="*/ 470470 h 1623895"/>
                  <a:gd name="connsiteX34" fmla="*/ 1099265 w 1406829"/>
                  <a:gd name="connsiteY34" fmla="*/ 517517 h 1623895"/>
                  <a:gd name="connsiteX35" fmla="*/ 1099265 w 1406829"/>
                  <a:gd name="connsiteY35" fmla="*/ 826263 h 1623895"/>
                  <a:gd name="connsiteX36" fmla="*/ 964005 w 1406829"/>
                  <a:gd name="connsiteY36" fmla="*/ 1032094 h 1623895"/>
                  <a:gd name="connsiteX37" fmla="*/ 958124 w 1406829"/>
                  <a:gd name="connsiteY37" fmla="*/ 1035035 h 1623895"/>
                  <a:gd name="connsiteX38" fmla="*/ 964005 w 1406829"/>
                  <a:gd name="connsiteY38" fmla="*/ 1037975 h 1623895"/>
                  <a:gd name="connsiteX39" fmla="*/ 958124 w 1406829"/>
                  <a:gd name="connsiteY39" fmla="*/ 1035035 h 1623895"/>
                  <a:gd name="connsiteX40" fmla="*/ 955183 w 1406829"/>
                  <a:gd name="connsiteY40" fmla="*/ 1035035 h 1623895"/>
                  <a:gd name="connsiteX41" fmla="*/ 952243 w 1406829"/>
                  <a:gd name="connsiteY41" fmla="*/ 1035035 h 1623895"/>
                  <a:gd name="connsiteX42" fmla="*/ 899315 w 1406829"/>
                  <a:gd name="connsiteY42" fmla="*/ 1046796 h 1623895"/>
                  <a:gd name="connsiteX43" fmla="*/ 878732 w 1406829"/>
                  <a:gd name="connsiteY43" fmla="*/ 1029154 h 1623895"/>
                  <a:gd name="connsiteX44" fmla="*/ 878732 w 1406829"/>
                  <a:gd name="connsiteY44" fmla="*/ 999749 h 1623895"/>
                  <a:gd name="connsiteX45" fmla="*/ 878732 w 1406829"/>
                  <a:gd name="connsiteY45" fmla="*/ 949762 h 1623895"/>
                  <a:gd name="connsiteX46" fmla="*/ 878732 w 1406829"/>
                  <a:gd name="connsiteY46" fmla="*/ 938000 h 1623895"/>
                  <a:gd name="connsiteX47" fmla="*/ 899315 w 1406829"/>
                  <a:gd name="connsiteY47" fmla="*/ 914477 h 1623895"/>
                  <a:gd name="connsiteX48" fmla="*/ 955183 w 1406829"/>
                  <a:gd name="connsiteY48" fmla="*/ 888013 h 1623895"/>
                  <a:gd name="connsiteX49" fmla="*/ 987528 w 1406829"/>
                  <a:gd name="connsiteY49" fmla="*/ 823323 h 1623895"/>
                  <a:gd name="connsiteX50" fmla="*/ 822863 w 1406829"/>
                  <a:gd name="connsiteY50" fmla="*/ 823323 h 1623895"/>
                  <a:gd name="connsiteX51" fmla="*/ 805221 w 1406829"/>
                  <a:gd name="connsiteY51" fmla="*/ 823323 h 1623895"/>
                  <a:gd name="connsiteX52" fmla="*/ 766995 w 1406829"/>
                  <a:gd name="connsiteY52" fmla="*/ 785097 h 1623895"/>
                  <a:gd name="connsiteX53" fmla="*/ 766995 w 1406829"/>
                  <a:gd name="connsiteY53" fmla="*/ 514577 h 1623895"/>
                  <a:gd name="connsiteX54" fmla="*/ 766995 w 1406829"/>
                  <a:gd name="connsiteY54" fmla="*/ 514577 h 1623895"/>
                  <a:gd name="connsiteX55" fmla="*/ 637616 w 1406829"/>
                  <a:gd name="connsiteY55" fmla="*/ 826263 h 1623895"/>
                  <a:gd name="connsiteX56" fmla="*/ 564105 w 1406829"/>
                  <a:gd name="connsiteY56" fmla="*/ 990928 h 1623895"/>
                  <a:gd name="connsiteX57" fmla="*/ 558224 w 1406829"/>
                  <a:gd name="connsiteY57" fmla="*/ 996809 h 1623895"/>
                  <a:gd name="connsiteX58" fmla="*/ 475892 w 1406829"/>
                  <a:gd name="connsiteY58" fmla="*/ 1037975 h 1623895"/>
                  <a:gd name="connsiteX59" fmla="*/ 437666 w 1406829"/>
                  <a:gd name="connsiteY59" fmla="*/ 1046796 h 1623895"/>
                  <a:gd name="connsiteX60" fmla="*/ 417083 w 1406829"/>
                  <a:gd name="connsiteY60" fmla="*/ 1032094 h 1623895"/>
                  <a:gd name="connsiteX61" fmla="*/ 417083 w 1406829"/>
                  <a:gd name="connsiteY61" fmla="*/ 946821 h 1623895"/>
                  <a:gd name="connsiteX62" fmla="*/ 420023 w 1406829"/>
                  <a:gd name="connsiteY62" fmla="*/ 923298 h 1623895"/>
                  <a:gd name="connsiteX63" fmla="*/ 431785 w 1406829"/>
                  <a:gd name="connsiteY63" fmla="*/ 914477 h 1623895"/>
                  <a:gd name="connsiteX64" fmla="*/ 475892 w 1406829"/>
                  <a:gd name="connsiteY64" fmla="*/ 899774 h 1623895"/>
                  <a:gd name="connsiteX65" fmla="*/ 522939 w 1406829"/>
                  <a:gd name="connsiteY65" fmla="*/ 835085 h 1623895"/>
                  <a:gd name="connsiteX66" fmla="*/ 525879 w 1406829"/>
                  <a:gd name="connsiteY66" fmla="*/ 820383 h 1623895"/>
                  <a:gd name="connsiteX67" fmla="*/ 346512 w 1406829"/>
                  <a:gd name="connsiteY67" fmla="*/ 820383 h 1623895"/>
                  <a:gd name="connsiteX68" fmla="*/ 331810 w 1406829"/>
                  <a:gd name="connsiteY68" fmla="*/ 817442 h 1623895"/>
                  <a:gd name="connsiteX69" fmla="*/ 305346 w 1406829"/>
                  <a:gd name="connsiteY69" fmla="*/ 782157 h 1623895"/>
                  <a:gd name="connsiteX70" fmla="*/ 305346 w 1406829"/>
                  <a:gd name="connsiteY70" fmla="*/ 511636 h 1623895"/>
                  <a:gd name="connsiteX71" fmla="*/ 317108 w 1406829"/>
                  <a:gd name="connsiteY71" fmla="*/ 473411 h 1623895"/>
                  <a:gd name="connsiteX72" fmla="*/ 340632 w 1406829"/>
                  <a:gd name="connsiteY72" fmla="*/ 464589 h 1623895"/>
                  <a:gd name="connsiteX73" fmla="*/ 602331 w 1406829"/>
                  <a:gd name="connsiteY73" fmla="*/ 464589 h 1623895"/>
                  <a:gd name="connsiteX74" fmla="*/ 637616 w 1406829"/>
                  <a:gd name="connsiteY74" fmla="*/ 511636 h 1623895"/>
                  <a:gd name="connsiteX75" fmla="*/ 637616 w 1406829"/>
                  <a:gd name="connsiteY75" fmla="*/ 826263 h 162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06829" h="1623895">
                    <a:moveTo>
                      <a:pt x="758174" y="1620182"/>
                    </a:moveTo>
                    <a:cubicBezTo>
                      <a:pt x="872851" y="1561373"/>
                      <a:pt x="981647" y="1487862"/>
                      <a:pt x="1075741" y="1399649"/>
                    </a:cubicBezTo>
                    <a:cubicBezTo>
                      <a:pt x="1096324" y="1379066"/>
                      <a:pt x="1119848" y="1358483"/>
                      <a:pt x="1137491" y="1337900"/>
                    </a:cubicBezTo>
                    <a:cubicBezTo>
                      <a:pt x="1146312" y="1329079"/>
                      <a:pt x="1155133" y="1320257"/>
                      <a:pt x="1163955" y="1308495"/>
                    </a:cubicBezTo>
                    <a:cubicBezTo>
                      <a:pt x="1178657" y="1293793"/>
                      <a:pt x="1187478" y="1279091"/>
                      <a:pt x="1202180" y="1264389"/>
                    </a:cubicBezTo>
                    <a:cubicBezTo>
                      <a:pt x="1216882" y="1246746"/>
                      <a:pt x="1231585" y="1229104"/>
                      <a:pt x="1243346" y="1208520"/>
                    </a:cubicBezTo>
                    <a:cubicBezTo>
                      <a:pt x="1269810" y="1167354"/>
                      <a:pt x="1296274" y="1126188"/>
                      <a:pt x="1316857" y="1082082"/>
                    </a:cubicBezTo>
                    <a:cubicBezTo>
                      <a:pt x="1328619" y="1058558"/>
                      <a:pt x="1340381" y="1035035"/>
                      <a:pt x="1349202" y="1008571"/>
                    </a:cubicBezTo>
                    <a:cubicBezTo>
                      <a:pt x="1349202" y="1008571"/>
                      <a:pt x="1349202" y="1008571"/>
                      <a:pt x="1349202" y="1008571"/>
                    </a:cubicBezTo>
                    <a:cubicBezTo>
                      <a:pt x="1372726" y="943881"/>
                      <a:pt x="1390368" y="876251"/>
                      <a:pt x="1399190" y="808621"/>
                    </a:cubicBezTo>
                    <a:cubicBezTo>
                      <a:pt x="1402130" y="790978"/>
                      <a:pt x="1402130" y="770395"/>
                      <a:pt x="1405071" y="752752"/>
                    </a:cubicBezTo>
                    <a:cubicBezTo>
                      <a:pt x="1408011" y="702765"/>
                      <a:pt x="1408011" y="655718"/>
                      <a:pt x="1399190" y="605730"/>
                    </a:cubicBezTo>
                    <a:cubicBezTo>
                      <a:pt x="1375666" y="458709"/>
                      <a:pt x="1316857" y="332270"/>
                      <a:pt x="1216882" y="226414"/>
                    </a:cubicBezTo>
                    <a:cubicBezTo>
                      <a:pt x="1178657" y="182307"/>
                      <a:pt x="1131610" y="147022"/>
                      <a:pt x="1084563" y="114677"/>
                    </a:cubicBezTo>
                    <a:cubicBezTo>
                      <a:pt x="993409" y="55868"/>
                      <a:pt x="893434" y="20583"/>
                      <a:pt x="784638" y="5881"/>
                    </a:cubicBezTo>
                    <a:cubicBezTo>
                      <a:pt x="772876" y="2940"/>
                      <a:pt x="758174" y="5881"/>
                      <a:pt x="746412" y="0"/>
                    </a:cubicBezTo>
                    <a:lnTo>
                      <a:pt x="652318" y="0"/>
                    </a:lnTo>
                    <a:cubicBezTo>
                      <a:pt x="652318" y="2940"/>
                      <a:pt x="649378" y="2940"/>
                      <a:pt x="646437" y="2940"/>
                    </a:cubicBezTo>
                    <a:cubicBezTo>
                      <a:pt x="622914" y="5881"/>
                      <a:pt x="599390" y="8821"/>
                      <a:pt x="575867" y="11762"/>
                    </a:cubicBezTo>
                    <a:cubicBezTo>
                      <a:pt x="402381" y="44107"/>
                      <a:pt x="261240" y="129379"/>
                      <a:pt x="152443" y="267580"/>
                    </a:cubicBezTo>
                    <a:cubicBezTo>
                      <a:pt x="61290" y="379317"/>
                      <a:pt x="11302" y="511636"/>
                      <a:pt x="2481" y="655718"/>
                    </a:cubicBezTo>
                    <a:cubicBezTo>
                      <a:pt x="-6340" y="758633"/>
                      <a:pt x="8362" y="861549"/>
                      <a:pt x="46588" y="964464"/>
                    </a:cubicBezTo>
                    <a:cubicBezTo>
                      <a:pt x="52468" y="982107"/>
                      <a:pt x="61290" y="996809"/>
                      <a:pt x="67171" y="1011511"/>
                    </a:cubicBezTo>
                    <a:cubicBezTo>
                      <a:pt x="70111" y="1014452"/>
                      <a:pt x="70111" y="1020332"/>
                      <a:pt x="73052" y="1023273"/>
                    </a:cubicBezTo>
                    <a:cubicBezTo>
                      <a:pt x="111277" y="1096784"/>
                      <a:pt x="158324" y="1164414"/>
                      <a:pt x="220074" y="1220282"/>
                    </a:cubicBezTo>
                    <a:cubicBezTo>
                      <a:pt x="252418" y="1249687"/>
                      <a:pt x="284763" y="1276151"/>
                      <a:pt x="322989" y="1299674"/>
                    </a:cubicBezTo>
                    <a:cubicBezTo>
                      <a:pt x="434726" y="1370245"/>
                      <a:pt x="558224" y="1408470"/>
                      <a:pt x="693484" y="1411411"/>
                    </a:cubicBezTo>
                    <a:cubicBezTo>
                      <a:pt x="702306" y="1411411"/>
                      <a:pt x="705246" y="1414351"/>
                      <a:pt x="705246" y="1423173"/>
                    </a:cubicBezTo>
                    <a:lnTo>
                      <a:pt x="705246" y="1587837"/>
                    </a:lnTo>
                    <a:cubicBezTo>
                      <a:pt x="702306" y="1614301"/>
                      <a:pt x="731710" y="1631944"/>
                      <a:pt x="758174" y="1620182"/>
                    </a:cubicBezTo>
                    <a:close/>
                    <a:moveTo>
                      <a:pt x="766995" y="514577"/>
                    </a:moveTo>
                    <a:cubicBezTo>
                      <a:pt x="764055" y="496934"/>
                      <a:pt x="769936" y="485172"/>
                      <a:pt x="784638" y="476351"/>
                    </a:cubicBezTo>
                    <a:cubicBezTo>
                      <a:pt x="790519" y="473411"/>
                      <a:pt x="796400" y="470470"/>
                      <a:pt x="802280" y="470470"/>
                    </a:cubicBezTo>
                    <a:cubicBezTo>
                      <a:pt x="890494" y="470470"/>
                      <a:pt x="975766" y="470470"/>
                      <a:pt x="1063980" y="470470"/>
                    </a:cubicBezTo>
                    <a:cubicBezTo>
                      <a:pt x="1087503" y="470470"/>
                      <a:pt x="1099265" y="491053"/>
                      <a:pt x="1099265" y="517517"/>
                    </a:cubicBezTo>
                    <a:cubicBezTo>
                      <a:pt x="1099265" y="529279"/>
                      <a:pt x="1099265" y="726289"/>
                      <a:pt x="1099265" y="826263"/>
                    </a:cubicBezTo>
                    <a:cubicBezTo>
                      <a:pt x="1099265" y="914477"/>
                      <a:pt x="1043396" y="996809"/>
                      <a:pt x="964005" y="1032094"/>
                    </a:cubicBezTo>
                    <a:cubicBezTo>
                      <a:pt x="961064" y="1032094"/>
                      <a:pt x="961064" y="1035035"/>
                      <a:pt x="958124" y="1035035"/>
                    </a:cubicBezTo>
                    <a:cubicBezTo>
                      <a:pt x="958124" y="1037975"/>
                      <a:pt x="961064" y="1037975"/>
                      <a:pt x="964005" y="1037975"/>
                    </a:cubicBezTo>
                    <a:cubicBezTo>
                      <a:pt x="961064" y="1037975"/>
                      <a:pt x="961064" y="1037975"/>
                      <a:pt x="958124" y="1035035"/>
                    </a:cubicBezTo>
                    <a:cubicBezTo>
                      <a:pt x="958124" y="1035035"/>
                      <a:pt x="955183" y="1035035"/>
                      <a:pt x="955183" y="1035035"/>
                    </a:cubicBezTo>
                    <a:cubicBezTo>
                      <a:pt x="955183" y="1035035"/>
                      <a:pt x="955183" y="1035035"/>
                      <a:pt x="952243" y="1035035"/>
                    </a:cubicBezTo>
                    <a:cubicBezTo>
                      <a:pt x="934600" y="1040916"/>
                      <a:pt x="916958" y="1043856"/>
                      <a:pt x="899315" y="1046796"/>
                    </a:cubicBezTo>
                    <a:cubicBezTo>
                      <a:pt x="887553" y="1049737"/>
                      <a:pt x="878732" y="1040916"/>
                      <a:pt x="878732" y="1029154"/>
                    </a:cubicBezTo>
                    <a:cubicBezTo>
                      <a:pt x="878732" y="1020332"/>
                      <a:pt x="878732" y="1011511"/>
                      <a:pt x="878732" y="999749"/>
                    </a:cubicBezTo>
                    <a:cubicBezTo>
                      <a:pt x="878732" y="982107"/>
                      <a:pt x="878732" y="967405"/>
                      <a:pt x="878732" y="949762"/>
                    </a:cubicBezTo>
                    <a:cubicBezTo>
                      <a:pt x="878732" y="946821"/>
                      <a:pt x="878732" y="940941"/>
                      <a:pt x="878732" y="938000"/>
                    </a:cubicBezTo>
                    <a:cubicBezTo>
                      <a:pt x="878732" y="926238"/>
                      <a:pt x="884613" y="920357"/>
                      <a:pt x="899315" y="914477"/>
                    </a:cubicBezTo>
                    <a:cubicBezTo>
                      <a:pt x="919898" y="908596"/>
                      <a:pt x="937541" y="902715"/>
                      <a:pt x="955183" y="888013"/>
                    </a:cubicBezTo>
                    <a:cubicBezTo>
                      <a:pt x="972826" y="870370"/>
                      <a:pt x="984588" y="846846"/>
                      <a:pt x="987528" y="823323"/>
                    </a:cubicBezTo>
                    <a:cubicBezTo>
                      <a:pt x="931660" y="823323"/>
                      <a:pt x="878732" y="823323"/>
                      <a:pt x="822863" y="823323"/>
                    </a:cubicBezTo>
                    <a:cubicBezTo>
                      <a:pt x="816983" y="823323"/>
                      <a:pt x="811102" y="823323"/>
                      <a:pt x="805221" y="823323"/>
                    </a:cubicBezTo>
                    <a:cubicBezTo>
                      <a:pt x="781697" y="823323"/>
                      <a:pt x="766995" y="808621"/>
                      <a:pt x="766995" y="785097"/>
                    </a:cubicBezTo>
                    <a:cubicBezTo>
                      <a:pt x="766995" y="696884"/>
                      <a:pt x="766995" y="605730"/>
                      <a:pt x="766995" y="514577"/>
                    </a:cubicBezTo>
                    <a:cubicBezTo>
                      <a:pt x="766995" y="517517"/>
                      <a:pt x="766995" y="517517"/>
                      <a:pt x="766995" y="514577"/>
                    </a:cubicBezTo>
                    <a:close/>
                    <a:moveTo>
                      <a:pt x="637616" y="826263"/>
                    </a:moveTo>
                    <a:cubicBezTo>
                      <a:pt x="637616" y="890953"/>
                      <a:pt x="611152" y="946821"/>
                      <a:pt x="564105" y="990928"/>
                    </a:cubicBezTo>
                    <a:cubicBezTo>
                      <a:pt x="561164" y="993868"/>
                      <a:pt x="558224" y="996809"/>
                      <a:pt x="558224" y="996809"/>
                    </a:cubicBezTo>
                    <a:cubicBezTo>
                      <a:pt x="534700" y="1014452"/>
                      <a:pt x="508237" y="1032094"/>
                      <a:pt x="475892" y="1037975"/>
                    </a:cubicBezTo>
                    <a:cubicBezTo>
                      <a:pt x="464130" y="1040916"/>
                      <a:pt x="449428" y="1043856"/>
                      <a:pt x="437666" y="1046796"/>
                    </a:cubicBezTo>
                    <a:cubicBezTo>
                      <a:pt x="428845" y="1049737"/>
                      <a:pt x="420023" y="1043856"/>
                      <a:pt x="417083" y="1032094"/>
                    </a:cubicBezTo>
                    <a:cubicBezTo>
                      <a:pt x="417083" y="1002690"/>
                      <a:pt x="417083" y="976226"/>
                      <a:pt x="417083" y="946821"/>
                    </a:cubicBezTo>
                    <a:cubicBezTo>
                      <a:pt x="417083" y="938000"/>
                      <a:pt x="414143" y="929179"/>
                      <a:pt x="420023" y="923298"/>
                    </a:cubicBezTo>
                    <a:cubicBezTo>
                      <a:pt x="422964" y="920357"/>
                      <a:pt x="425904" y="917417"/>
                      <a:pt x="431785" y="914477"/>
                    </a:cubicBezTo>
                    <a:cubicBezTo>
                      <a:pt x="446487" y="911536"/>
                      <a:pt x="461189" y="908596"/>
                      <a:pt x="475892" y="899774"/>
                    </a:cubicBezTo>
                    <a:cubicBezTo>
                      <a:pt x="499415" y="885072"/>
                      <a:pt x="517058" y="864489"/>
                      <a:pt x="522939" y="835085"/>
                    </a:cubicBezTo>
                    <a:cubicBezTo>
                      <a:pt x="522939" y="832144"/>
                      <a:pt x="525879" y="826263"/>
                      <a:pt x="525879" y="820383"/>
                    </a:cubicBezTo>
                    <a:cubicBezTo>
                      <a:pt x="467070" y="820383"/>
                      <a:pt x="408262" y="820383"/>
                      <a:pt x="346512" y="820383"/>
                    </a:cubicBezTo>
                    <a:cubicBezTo>
                      <a:pt x="340632" y="820383"/>
                      <a:pt x="337691" y="820383"/>
                      <a:pt x="331810" y="817442"/>
                    </a:cubicBezTo>
                    <a:cubicBezTo>
                      <a:pt x="317108" y="814502"/>
                      <a:pt x="305346" y="799799"/>
                      <a:pt x="305346" y="782157"/>
                    </a:cubicBezTo>
                    <a:cubicBezTo>
                      <a:pt x="305346" y="691003"/>
                      <a:pt x="305346" y="602790"/>
                      <a:pt x="305346" y="511636"/>
                    </a:cubicBezTo>
                    <a:cubicBezTo>
                      <a:pt x="305346" y="496934"/>
                      <a:pt x="305346" y="482232"/>
                      <a:pt x="317108" y="473411"/>
                    </a:cubicBezTo>
                    <a:cubicBezTo>
                      <a:pt x="322989" y="467530"/>
                      <a:pt x="331810" y="464589"/>
                      <a:pt x="340632" y="464589"/>
                    </a:cubicBezTo>
                    <a:cubicBezTo>
                      <a:pt x="428845" y="464589"/>
                      <a:pt x="517058" y="464589"/>
                      <a:pt x="602331" y="464589"/>
                    </a:cubicBezTo>
                    <a:cubicBezTo>
                      <a:pt x="625854" y="464589"/>
                      <a:pt x="637616" y="470470"/>
                      <a:pt x="637616" y="511636"/>
                    </a:cubicBezTo>
                    <a:cubicBezTo>
                      <a:pt x="637616" y="523398"/>
                      <a:pt x="637616" y="726289"/>
                      <a:pt x="637616" y="826263"/>
                    </a:cubicBezTo>
                    <a:close/>
                  </a:path>
                </a:pathLst>
              </a:custGeom>
              <a:grpFill/>
              <a:ln w="29319" cap="flat">
                <a:noFill/>
                <a:prstDash val="solid"/>
                <a:miter/>
              </a:ln>
            </p:spPr>
            <p:txBody>
              <a:bodyPr rtlCol="0" anchor="ctr"/>
              <a:lstStyle/>
              <a:p>
                <a:endParaRPr lang="x-none"/>
              </a:p>
            </p:txBody>
          </p:sp>
        </p:grpSp>
        <p:sp>
          <p:nvSpPr>
            <p:cNvPr id="17" name="TextBox 16">
              <a:extLst>
                <a:ext uri="{FF2B5EF4-FFF2-40B4-BE49-F238E27FC236}">
                  <a16:creationId xmlns="" xmlns:a16="http://schemas.microsoft.com/office/drawing/2014/main" id="{159F2B04-1974-2448-AF54-792FE90F8996}"/>
                </a:ext>
              </a:extLst>
            </p:cNvPr>
            <p:cNvSpPr txBox="1"/>
            <p:nvPr/>
          </p:nvSpPr>
          <p:spPr>
            <a:xfrm>
              <a:off x="1200943" y="375250"/>
              <a:ext cx="4658648" cy="523220"/>
            </a:xfrm>
            <a:prstGeom prst="rect">
              <a:avLst/>
            </a:prstGeom>
            <a:noFill/>
          </p:spPr>
          <p:txBody>
            <a:bodyPr wrap="none" rtlCol="0">
              <a:spAutoFit/>
            </a:bodyPr>
            <a:lstStyle/>
            <a:p>
              <a:pPr algn="ctr"/>
              <a:r>
                <a:rPr lang="en-US" sz="2800" b="1" u="sng" dirty="0" smtClean="0">
                  <a:solidFill>
                    <a:srgbClr val="0070C0"/>
                  </a:solidFill>
                  <a:latin typeface="Poppins" pitchFamily="2" charset="77"/>
                  <a:cs typeface="Poppins" pitchFamily="2" charset="77"/>
                </a:rPr>
                <a:t>Machine Learning Pipeline</a:t>
              </a:r>
              <a:endParaRPr lang="x-none" sz="2800" b="1" u="sng" dirty="0">
                <a:solidFill>
                  <a:srgbClr val="92D050"/>
                </a:solidFill>
                <a:latin typeface="Poppins" pitchFamily="2" charset="77"/>
                <a:cs typeface="Poppins" pitchFamily="2" charset="77"/>
              </a:endParaRPr>
            </a:p>
          </p:txBody>
        </p:sp>
      </p:grpSp>
      <p:pic>
        <p:nvPicPr>
          <p:cNvPr id="2" name="Picture 1"/>
          <p:cNvPicPr>
            <a:picLocks noChangeAspect="1"/>
          </p:cNvPicPr>
          <p:nvPr/>
        </p:nvPicPr>
        <p:blipFill>
          <a:blip r:embed="rId2"/>
          <a:stretch>
            <a:fillRect/>
          </a:stretch>
        </p:blipFill>
        <p:spPr>
          <a:xfrm>
            <a:off x="1504950" y="1447800"/>
            <a:ext cx="9182100" cy="3962400"/>
          </a:xfrm>
          <a:prstGeom prst="rect">
            <a:avLst/>
          </a:prstGeom>
        </p:spPr>
      </p:pic>
      <p:sp>
        <p:nvSpPr>
          <p:cNvPr id="3" name="TextBox 2"/>
          <p:cNvSpPr txBox="1"/>
          <p:nvPr/>
        </p:nvSpPr>
        <p:spPr>
          <a:xfrm>
            <a:off x="2246050" y="5645593"/>
            <a:ext cx="1198486" cy="461665"/>
          </a:xfrm>
          <a:prstGeom prst="rect">
            <a:avLst/>
          </a:prstGeom>
          <a:noFill/>
        </p:spPr>
        <p:txBody>
          <a:bodyPr wrap="square" rtlCol="0">
            <a:spAutoFit/>
          </a:bodyPr>
          <a:lstStyle/>
          <a:p>
            <a:r>
              <a:rPr lang="en-US" sz="2400" b="1" dirty="0" smtClean="0">
                <a:solidFill>
                  <a:srgbClr val="C00000"/>
                </a:solidFill>
              </a:rPr>
              <a:t>Training</a:t>
            </a:r>
            <a:endParaRPr lang="en-US" sz="2400" b="1" dirty="0">
              <a:solidFill>
                <a:srgbClr val="C00000"/>
              </a:solidFill>
            </a:endParaRPr>
          </a:p>
        </p:txBody>
      </p:sp>
      <p:sp>
        <p:nvSpPr>
          <p:cNvPr id="20" name="TextBox 19"/>
          <p:cNvSpPr txBox="1"/>
          <p:nvPr/>
        </p:nvSpPr>
        <p:spPr>
          <a:xfrm>
            <a:off x="8082333" y="5608989"/>
            <a:ext cx="1198486" cy="461665"/>
          </a:xfrm>
          <a:prstGeom prst="rect">
            <a:avLst/>
          </a:prstGeom>
          <a:noFill/>
        </p:spPr>
        <p:txBody>
          <a:bodyPr wrap="square" rtlCol="0">
            <a:spAutoFit/>
          </a:bodyPr>
          <a:lstStyle/>
          <a:p>
            <a:r>
              <a:rPr lang="en-US" sz="2400" b="1" dirty="0" smtClean="0">
                <a:solidFill>
                  <a:srgbClr val="002060"/>
                </a:solidFill>
              </a:rPr>
              <a:t>Testing</a:t>
            </a:r>
            <a:endParaRPr lang="en-US" sz="2400" b="1" dirty="0">
              <a:solidFill>
                <a:srgbClr val="002060"/>
              </a:solidFill>
            </a:endParaRPr>
          </a:p>
        </p:txBody>
      </p:sp>
      <p:sp>
        <p:nvSpPr>
          <p:cNvPr id="4" name="TextBox 3"/>
          <p:cNvSpPr txBox="1"/>
          <p:nvPr/>
        </p:nvSpPr>
        <p:spPr>
          <a:xfrm>
            <a:off x="1835764" y="3710866"/>
            <a:ext cx="1058356" cy="369332"/>
          </a:xfrm>
          <a:prstGeom prst="rect">
            <a:avLst/>
          </a:prstGeom>
          <a:noFill/>
        </p:spPr>
        <p:txBody>
          <a:bodyPr wrap="square" rtlCol="0">
            <a:spAutoFit/>
          </a:bodyPr>
          <a:lstStyle/>
          <a:p>
            <a:r>
              <a:rPr lang="en-US" b="1" dirty="0" smtClean="0">
                <a:solidFill>
                  <a:srgbClr val="C00000"/>
                </a:solidFill>
              </a:rPr>
              <a:t>Training</a:t>
            </a:r>
            <a:endParaRPr lang="en-US" b="1" dirty="0">
              <a:solidFill>
                <a:srgbClr val="C00000"/>
              </a:solidFill>
            </a:endParaRPr>
          </a:p>
        </p:txBody>
      </p:sp>
      <p:sp>
        <p:nvSpPr>
          <p:cNvPr id="23" name="TextBox 22"/>
          <p:cNvSpPr txBox="1"/>
          <p:nvPr/>
        </p:nvSpPr>
        <p:spPr>
          <a:xfrm>
            <a:off x="1801733" y="4564601"/>
            <a:ext cx="1058356" cy="646331"/>
          </a:xfrm>
          <a:prstGeom prst="rect">
            <a:avLst/>
          </a:prstGeom>
          <a:noFill/>
        </p:spPr>
        <p:txBody>
          <a:bodyPr wrap="square" rtlCol="0">
            <a:spAutoFit/>
          </a:bodyPr>
          <a:lstStyle/>
          <a:p>
            <a:r>
              <a:rPr lang="en-US" b="1" dirty="0" smtClean="0">
                <a:solidFill>
                  <a:srgbClr val="C00000"/>
                </a:solidFill>
              </a:rPr>
              <a:t>May be Labels</a:t>
            </a:r>
            <a:endParaRPr lang="en-US" b="1" dirty="0">
              <a:solidFill>
                <a:srgbClr val="C00000"/>
              </a:solidFill>
            </a:endParaRPr>
          </a:p>
        </p:txBody>
      </p:sp>
      <p:sp>
        <p:nvSpPr>
          <p:cNvPr id="24" name="TextBox 23"/>
          <p:cNvSpPr txBox="1"/>
          <p:nvPr/>
        </p:nvSpPr>
        <p:spPr>
          <a:xfrm>
            <a:off x="5445141" y="3059668"/>
            <a:ext cx="1058356" cy="369332"/>
          </a:xfrm>
          <a:prstGeom prst="rect">
            <a:avLst/>
          </a:prstGeom>
          <a:noFill/>
        </p:spPr>
        <p:txBody>
          <a:bodyPr wrap="square" rtlCol="0">
            <a:spAutoFit/>
          </a:bodyPr>
          <a:lstStyle/>
          <a:p>
            <a:pPr algn="ctr"/>
            <a:r>
              <a:rPr lang="en-US" b="1" dirty="0" smtClean="0">
                <a:solidFill>
                  <a:srgbClr val="C00000"/>
                </a:solidFill>
              </a:rPr>
              <a:t>Test</a:t>
            </a:r>
            <a:endParaRPr lang="en-US" b="1" dirty="0">
              <a:solidFill>
                <a:srgbClr val="C00000"/>
              </a:solidFill>
            </a:endParaRPr>
          </a:p>
        </p:txBody>
      </p:sp>
      <p:sp>
        <p:nvSpPr>
          <p:cNvPr id="25" name="TextBox 24"/>
          <p:cNvSpPr txBox="1"/>
          <p:nvPr/>
        </p:nvSpPr>
        <p:spPr>
          <a:xfrm>
            <a:off x="5789285" y="4344139"/>
            <a:ext cx="1058356" cy="369332"/>
          </a:xfrm>
          <a:prstGeom prst="rect">
            <a:avLst/>
          </a:prstGeom>
          <a:noFill/>
        </p:spPr>
        <p:txBody>
          <a:bodyPr wrap="square" rtlCol="0">
            <a:spAutoFit/>
          </a:bodyPr>
          <a:lstStyle/>
          <a:p>
            <a:r>
              <a:rPr lang="en-US" b="1" dirty="0" smtClean="0">
                <a:solidFill>
                  <a:srgbClr val="C00000"/>
                </a:solidFill>
              </a:rPr>
              <a:t>Model</a:t>
            </a:r>
            <a:endParaRPr lang="en-US" b="1" dirty="0">
              <a:solidFill>
                <a:srgbClr val="C00000"/>
              </a:solidFill>
            </a:endParaRPr>
          </a:p>
        </p:txBody>
      </p:sp>
      <p:sp>
        <p:nvSpPr>
          <p:cNvPr id="26" name="TextBox 25"/>
          <p:cNvSpPr txBox="1"/>
          <p:nvPr/>
        </p:nvSpPr>
        <p:spPr>
          <a:xfrm>
            <a:off x="9385332" y="3429000"/>
            <a:ext cx="1058356" cy="369332"/>
          </a:xfrm>
          <a:prstGeom prst="rect">
            <a:avLst/>
          </a:prstGeom>
          <a:noFill/>
        </p:spPr>
        <p:txBody>
          <a:bodyPr wrap="square" rtlCol="0">
            <a:spAutoFit/>
          </a:bodyPr>
          <a:lstStyle/>
          <a:p>
            <a:pPr algn="ctr"/>
            <a:r>
              <a:rPr lang="en-US" b="1" dirty="0" smtClean="0">
                <a:solidFill>
                  <a:srgbClr val="C00000"/>
                </a:solidFill>
              </a:rPr>
              <a:t>Output</a:t>
            </a:r>
            <a:endParaRPr lang="en-US" b="1" dirty="0">
              <a:solidFill>
                <a:srgbClr val="C00000"/>
              </a:solidFill>
            </a:endParaRPr>
          </a:p>
        </p:txBody>
      </p:sp>
      <p:sp>
        <p:nvSpPr>
          <p:cNvPr id="5" name="Flowchart: Terminator 4"/>
          <p:cNvSpPr/>
          <p:nvPr/>
        </p:nvSpPr>
        <p:spPr>
          <a:xfrm>
            <a:off x="9374790" y="3933244"/>
            <a:ext cx="1322773" cy="468531"/>
          </a:xfrm>
          <a:prstGeom prst="flowChartTerminator">
            <a:avLst/>
          </a:prstGeom>
          <a:solidFill>
            <a:srgbClr val="8DBE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Evaluation</a:t>
            </a:r>
            <a:endParaRPr lang="en-US" dirty="0">
              <a:solidFill>
                <a:srgbClr val="FFFFFF"/>
              </a:solidFill>
            </a:endParaRPr>
          </a:p>
        </p:txBody>
      </p:sp>
      <p:sp>
        <p:nvSpPr>
          <p:cNvPr id="7" name="Rectangle 6"/>
          <p:cNvSpPr/>
          <p:nvPr/>
        </p:nvSpPr>
        <p:spPr>
          <a:xfrm>
            <a:off x="1437797" y="3059669"/>
            <a:ext cx="5719863" cy="3096282"/>
          </a:xfrm>
          <a:prstGeom prst="rect">
            <a:avLst/>
          </a:prstGeom>
          <a:solidFill>
            <a:srgbClr val="8DBE3E">
              <a:alpha val="34000"/>
            </a:srgb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50213" y="2291248"/>
            <a:ext cx="6050604" cy="3760733"/>
          </a:xfrm>
          <a:prstGeom prst="rect">
            <a:avLst/>
          </a:prstGeom>
          <a:solidFill>
            <a:srgbClr val="FFFF00">
              <a:alpha val="19000"/>
            </a:srgbClr>
          </a:solidFill>
          <a:ln w="476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0" y="6565900"/>
            <a:ext cx="12192000" cy="292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prstClr val="white"/>
                </a:solidFill>
              </a:rPr>
              <a:t>Machine Learning by Dr. Adnan </a:t>
            </a:r>
            <a:r>
              <a:rPr lang="en-US" b="1" dirty="0" err="1" smtClean="0">
                <a:solidFill>
                  <a:prstClr val="white"/>
                </a:solidFill>
              </a:rPr>
              <a:t>Abid</a:t>
            </a:r>
            <a:endParaRPr lang="en-US" b="1" dirty="0">
              <a:solidFill>
                <a:prstClr val="white"/>
              </a:solidFill>
            </a:endParaRPr>
          </a:p>
        </p:txBody>
      </p:sp>
    </p:spTree>
    <p:extLst>
      <p:ext uri="{BB962C8B-B14F-4D97-AF65-F5344CB8AC3E}">
        <p14:creationId xmlns:p14="http://schemas.microsoft.com/office/powerpoint/2010/main" val="8548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ircle(in)">
                                      <p:cBhvr>
                                        <p:cTn id="19" dur="2000"/>
                                        <p:tgtEl>
                                          <p:spTgt spid="2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par>
                          <p:cTn id="23" fill="hold">
                            <p:stCondLst>
                              <p:cond delay="2000"/>
                            </p:stCondLst>
                            <p:childTnLst>
                              <p:par>
                                <p:cTn id="24" presetID="6" presetClass="entr" presetSubtype="16"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000"/>
                                        <p:tgtEl>
                                          <p:spTgt spid="20"/>
                                        </p:tgtEl>
                                      </p:cBhvr>
                                    </p:animEffect>
                                  </p:childTnLst>
                                </p:cTn>
                              </p:par>
                            </p:childTnLst>
                          </p:cTn>
                        </p:par>
                        <p:par>
                          <p:cTn id="30" fill="hold">
                            <p:stCondLst>
                              <p:cond delay="4000"/>
                            </p:stCondLst>
                            <p:childTnLst>
                              <p:par>
                                <p:cTn id="31" presetID="6" presetClass="entr" presetSubtype="16"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circle(in)">
                                      <p:cBhvr>
                                        <p:cTn id="3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4" grpId="0"/>
      <p:bldP spid="23" grpId="0"/>
      <p:bldP spid="24" grpId="0"/>
      <p:bldP spid="25" grpId="0"/>
      <p:bldP spid="26" grpId="0"/>
      <p:bldP spid="5"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12191999"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3BF50844-A64C-4DAB-80D9-5ECE8A3F4150}"/>
              </a:ext>
            </a:extLst>
          </p:cNvPr>
          <p:cNvSpPr/>
          <p:nvPr/>
        </p:nvSpPr>
        <p:spPr>
          <a:xfrm>
            <a:off x="6210530" y="1"/>
            <a:ext cx="5981470" cy="5447521"/>
          </a:xfrm>
          <a:custGeom>
            <a:avLst/>
            <a:gdLst>
              <a:gd name="connsiteX0" fmla="*/ 254223 w 5981470"/>
              <a:gd name="connsiteY0" fmla="*/ 0 h 5447521"/>
              <a:gd name="connsiteX1" fmla="*/ 4937618 w 5981470"/>
              <a:gd name="connsiteY1" fmla="*/ 0 h 5447521"/>
              <a:gd name="connsiteX2" fmla="*/ 4978593 w 5981470"/>
              <a:gd name="connsiteY2" fmla="*/ 26898 h 5447521"/>
              <a:gd name="connsiteX3" fmla="*/ 5142588 w 5981470"/>
              <a:gd name="connsiteY3" fmla="*/ 146185 h 5447521"/>
              <a:gd name="connsiteX4" fmla="*/ 5752156 w 5981470"/>
              <a:gd name="connsiteY4" fmla="*/ 716749 h 5447521"/>
              <a:gd name="connsiteX5" fmla="*/ 5981470 w 5981470"/>
              <a:gd name="connsiteY5" fmla="*/ 1007816 h 5447521"/>
              <a:gd name="connsiteX6" fmla="*/ 5981470 w 5981470"/>
              <a:gd name="connsiteY6" fmla="*/ 5447521 h 5447521"/>
              <a:gd name="connsiteX7" fmla="*/ 5898191 w 5981470"/>
              <a:gd name="connsiteY7" fmla="*/ 5442946 h 5447521"/>
              <a:gd name="connsiteX8" fmla="*/ 5784061 w 5981470"/>
              <a:gd name="connsiteY8" fmla="*/ 5408615 h 5447521"/>
              <a:gd name="connsiteX9" fmla="*/ 5527890 w 5981470"/>
              <a:gd name="connsiteY9" fmla="*/ 4756935 h 5447521"/>
              <a:gd name="connsiteX10" fmla="*/ 5375390 w 5981470"/>
              <a:gd name="connsiteY10" fmla="*/ 1889936 h 5447521"/>
              <a:gd name="connsiteX11" fmla="*/ 1010705 w 5981470"/>
              <a:gd name="connsiteY11" fmla="*/ 694136 h 5447521"/>
              <a:gd name="connsiteX12" fmla="*/ 776806 w 5981470"/>
              <a:gd name="connsiteY12" fmla="*/ 841362 h 5447521"/>
              <a:gd name="connsiteX13" fmla="*/ 740622 w 5981470"/>
              <a:gd name="connsiteY13" fmla="*/ 864516 h 5447521"/>
              <a:gd name="connsiteX14" fmla="*/ 88048 w 5981470"/>
              <a:gd name="connsiteY14" fmla="*/ 714763 h 5447521"/>
              <a:gd name="connsiteX15" fmla="*/ 214646 w 5981470"/>
              <a:gd name="connsiteY15" fmla="*/ 26004 h 54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81470" h="5447521">
                <a:moveTo>
                  <a:pt x="254223" y="0"/>
                </a:moveTo>
                <a:lnTo>
                  <a:pt x="4937618" y="0"/>
                </a:lnTo>
                <a:lnTo>
                  <a:pt x="4978593" y="26898"/>
                </a:lnTo>
                <a:cubicBezTo>
                  <a:pt x="5034068" y="65253"/>
                  <a:pt x="5088740" y="105019"/>
                  <a:pt x="5142588" y="146185"/>
                </a:cubicBezTo>
                <a:cubicBezTo>
                  <a:pt x="5365682" y="316589"/>
                  <a:pt x="5569308" y="507266"/>
                  <a:pt x="5752156" y="716749"/>
                </a:cubicBezTo>
                <a:lnTo>
                  <a:pt x="5981470" y="1007816"/>
                </a:lnTo>
                <a:lnTo>
                  <a:pt x="5981470" y="5447521"/>
                </a:lnTo>
                <a:lnTo>
                  <a:pt x="5898191" y="5442946"/>
                </a:lnTo>
                <a:cubicBezTo>
                  <a:pt x="5859806" y="5436273"/>
                  <a:pt x="5821530" y="5424930"/>
                  <a:pt x="5784061" y="5408615"/>
                </a:cubicBezTo>
                <a:cubicBezTo>
                  <a:pt x="5533267" y="5299580"/>
                  <a:pt x="5418855" y="5007730"/>
                  <a:pt x="5527890" y="4756935"/>
                </a:cubicBezTo>
                <a:cubicBezTo>
                  <a:pt x="5936123" y="3820311"/>
                  <a:pt x="5880298" y="2775904"/>
                  <a:pt x="5375390" y="1889936"/>
                </a:cubicBezTo>
                <a:cubicBezTo>
                  <a:pt x="4502696" y="356387"/>
                  <a:pt x="2543708" y="-179514"/>
                  <a:pt x="1010705" y="694136"/>
                </a:cubicBezTo>
                <a:cubicBezTo>
                  <a:pt x="930423" y="739889"/>
                  <a:pt x="852320" y="789464"/>
                  <a:pt x="776806" y="841362"/>
                </a:cubicBezTo>
                <a:cubicBezTo>
                  <a:pt x="764927" y="849398"/>
                  <a:pt x="753046" y="857435"/>
                  <a:pt x="740622" y="864516"/>
                </a:cubicBezTo>
                <a:cubicBezTo>
                  <a:pt x="519846" y="990334"/>
                  <a:pt x="235160" y="928468"/>
                  <a:pt x="88048" y="714763"/>
                </a:cubicBezTo>
                <a:cubicBezTo>
                  <a:pt x="-68056" y="489723"/>
                  <a:pt x="-10939" y="181153"/>
                  <a:pt x="214646" y="26004"/>
                </a:cubicBez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raphic 11">
            <a:extLst>
              <a:ext uri="{FF2B5EF4-FFF2-40B4-BE49-F238E27FC236}">
                <a16:creationId xmlns="" xmlns:a16="http://schemas.microsoft.com/office/drawing/2014/main" id="{F1410C47-8381-4B3B-AEE0-6B1359E9DA69}"/>
              </a:ext>
            </a:extLst>
          </p:cNvPr>
          <p:cNvSpPr/>
          <p:nvPr/>
        </p:nvSpPr>
        <p:spPr>
          <a:xfrm rot="5400000">
            <a:off x="0" y="0"/>
            <a:ext cx="1504950" cy="1504950"/>
          </a:xfrm>
          <a:custGeom>
            <a:avLst/>
            <a:gdLst>
              <a:gd name="connsiteX0" fmla="*/ 0 w 4470082"/>
              <a:gd name="connsiteY0" fmla="*/ 0 h 4470082"/>
              <a:gd name="connsiteX1" fmla="*/ 0 w 4470082"/>
              <a:gd name="connsiteY1" fmla="*/ 4470083 h 4470082"/>
              <a:gd name="connsiteX2" fmla="*/ 4470083 w 4470082"/>
              <a:gd name="connsiteY2" fmla="*/ 4470083 h 4470082"/>
            </a:gdLst>
            <a:ahLst/>
            <a:cxnLst>
              <a:cxn ang="0">
                <a:pos x="connsiteX0" y="connsiteY0"/>
              </a:cxn>
              <a:cxn ang="0">
                <a:pos x="connsiteX1" y="connsiteY1"/>
              </a:cxn>
              <a:cxn ang="0">
                <a:pos x="connsiteX2" y="connsiteY2"/>
              </a:cxn>
            </a:cxnLst>
            <a:rect l="l" t="t" r="r" b="b"/>
            <a:pathLst>
              <a:path w="4470082" h="4470082">
                <a:moveTo>
                  <a:pt x="0" y="0"/>
                </a:moveTo>
                <a:lnTo>
                  <a:pt x="0" y="4470083"/>
                </a:lnTo>
                <a:lnTo>
                  <a:pt x="4470083" y="4470083"/>
                </a:lnTo>
                <a:close/>
              </a:path>
            </a:pathLst>
          </a:custGeom>
          <a:solidFill>
            <a:srgbClr val="8DBE3E"/>
          </a:solidFill>
          <a:ln w="9525" cap="flat">
            <a:noFill/>
            <a:prstDash val="solid"/>
            <a:miter/>
          </a:ln>
        </p:spPr>
        <p:txBody>
          <a:bodyPr rtlCol="0" anchor="ctr"/>
          <a:lstStyle/>
          <a:p>
            <a:endParaRPr lang="en-ID"/>
          </a:p>
        </p:txBody>
      </p:sp>
      <p:pic>
        <p:nvPicPr>
          <p:cNvPr id="1026" name="Picture 2" descr="Artificial Intelligence vs. Machine Learning vs. Deep Learning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74" y="138545"/>
            <a:ext cx="11323781" cy="61537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236" y="6565900"/>
            <a:ext cx="12192000" cy="29209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prstClr val="white"/>
                </a:solidFill>
              </a:rPr>
              <a:t>Machine Learning by Dr. Adnan </a:t>
            </a:r>
            <a:r>
              <a:rPr lang="en-US" b="1" dirty="0" err="1" smtClean="0">
                <a:solidFill>
                  <a:prstClr val="white"/>
                </a:solidFill>
              </a:rPr>
              <a:t>Abid</a:t>
            </a:r>
            <a:endParaRPr lang="en-US" b="1" dirty="0">
              <a:solidFill>
                <a:prstClr val="white"/>
              </a:solidFill>
            </a:endParaRPr>
          </a:p>
        </p:txBody>
      </p:sp>
    </p:spTree>
    <p:extLst>
      <p:ext uri="{BB962C8B-B14F-4D97-AF65-F5344CB8AC3E}">
        <p14:creationId xmlns:p14="http://schemas.microsoft.com/office/powerpoint/2010/main" val="3743806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6" name="Picture 2" descr="Coding Deep Learning For Beginners | by Kamil Krzy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048" y="1105419"/>
            <a:ext cx="7122018" cy="4823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565900"/>
            <a:ext cx="12192000" cy="2920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prstClr val="white"/>
                </a:solidFill>
              </a:rPr>
              <a:t>Machine Learning by Dr. Adnan </a:t>
            </a:r>
            <a:r>
              <a:rPr lang="en-US" b="1" dirty="0" err="1" smtClean="0">
                <a:solidFill>
                  <a:prstClr val="white"/>
                </a:solidFill>
              </a:rPr>
              <a:t>Abid</a:t>
            </a:r>
            <a:endParaRPr lang="en-US" b="1" dirty="0">
              <a:solidFill>
                <a:prstClr val="white"/>
              </a:solidFill>
            </a:endParaRPr>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753214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WKDS-03">
      <a:dk1>
        <a:srgbClr val="323232"/>
      </a:dk1>
      <a:lt1>
        <a:srgbClr val="F7F7F7"/>
      </a:lt1>
      <a:dk2>
        <a:srgbClr val="323232"/>
      </a:dk2>
      <a:lt2>
        <a:srgbClr val="F7F7F7"/>
      </a:lt2>
      <a:accent1>
        <a:srgbClr val="4A00E0"/>
      </a:accent1>
      <a:accent2>
        <a:srgbClr val="8E2DE2"/>
      </a:accent2>
      <a:accent3>
        <a:srgbClr val="20B5D8"/>
      </a:accent3>
      <a:accent4>
        <a:srgbClr val="8CEE98"/>
      </a:accent4>
      <a:accent5>
        <a:srgbClr val="FB5F5C"/>
      </a:accent5>
      <a:accent6>
        <a:srgbClr val="F5995B"/>
      </a:accent6>
      <a:hlink>
        <a:srgbClr val="8E2DE2"/>
      </a:hlink>
      <a:folHlink>
        <a:srgbClr val="20B5D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6885</TotalTime>
  <Words>741</Words>
  <Application>Microsoft Office PowerPoint</Application>
  <PresentationFormat>Widescreen</PresentationFormat>
  <Paragraphs>138</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Calibri</vt:lpstr>
      <vt:lpstr>Calibri Light</vt:lpstr>
      <vt:lpstr>Cambria</vt:lpstr>
      <vt:lpstr>Darkwell</vt:lpstr>
      <vt:lpstr>Poppins</vt:lpstr>
      <vt:lpstr>Poppins Medium</vt:lpstr>
      <vt:lpstr>Tahoma</vt:lpstr>
      <vt:lpstr>Office Theme</vt:lpstr>
      <vt:lpstr>1_Office Theme</vt:lpstr>
      <vt:lpstr>PowerPoint Presentation</vt:lpstr>
      <vt:lpstr>PowerPoint Presentation</vt:lpstr>
      <vt:lpstr>PowerPoint Presentation</vt:lpstr>
      <vt:lpstr>Machine Learning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algorithms are useful in many tasks</vt:lpstr>
      <vt:lpstr>PowerPoint Presentation</vt:lpstr>
      <vt:lpstr>Learning algorithms are useful in many tasks</vt:lpstr>
      <vt:lpstr>Learning algorithms are useful in many tasks</vt:lpstr>
      <vt:lpstr>Learning algorithms are useful in many tasks</vt:lpstr>
      <vt:lpstr>Learning algorithms are useful in many tasks</vt:lpstr>
      <vt:lpstr>Learning algorithms are useful in many tasks</vt:lpstr>
      <vt:lpstr>Learning algorithms are useful in many tasks</vt:lpstr>
      <vt:lpstr>Learning algorithms are useful in many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Wildan Kurniawan</dc:creator>
  <cp:lastModifiedBy>Microsoft account</cp:lastModifiedBy>
  <cp:revision>181</cp:revision>
  <dcterms:created xsi:type="dcterms:W3CDTF">2019-10-14T15:15:32Z</dcterms:created>
  <dcterms:modified xsi:type="dcterms:W3CDTF">2023-06-25T15:09:57Z</dcterms:modified>
</cp:coreProperties>
</file>